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4"/>
  </p:notesMasterIdLst>
  <p:sldIdLst>
    <p:sldId id="256" r:id="rId2"/>
    <p:sldId id="257" r:id="rId3"/>
    <p:sldId id="260" r:id="rId4"/>
    <p:sldId id="261" r:id="rId5"/>
    <p:sldId id="263" r:id="rId6"/>
    <p:sldId id="264" r:id="rId7"/>
    <p:sldId id="265" r:id="rId8"/>
    <p:sldId id="267" r:id="rId9"/>
    <p:sldId id="271" r:id="rId10"/>
    <p:sldId id="268"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41" autoAdjust="0"/>
  </p:normalViewPr>
  <p:slideViewPr>
    <p:cSldViewPr snapToGrid="0">
      <p:cViewPr varScale="1">
        <p:scale>
          <a:sx n="78" d="100"/>
          <a:sy n="78" d="100"/>
        </p:scale>
        <p:origin x="16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57727-79BB-4789-8DAA-1DE046FB732D}" type="datetimeFigureOut">
              <a:rPr lang="ru-RU" smtClean="0"/>
              <a:t>06.06.2022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B1FE6-7E03-4AFB-B6D5-67D274F02D14}" type="slidenum">
              <a:rPr lang="ru-RU" smtClean="0"/>
              <a:t>‹#›</a:t>
            </a:fld>
            <a:endParaRPr lang="ru-RU"/>
          </a:p>
        </p:txBody>
      </p:sp>
    </p:spTree>
    <p:extLst>
      <p:ext uri="{BB962C8B-B14F-4D97-AF65-F5344CB8AC3E}">
        <p14:creationId xmlns:p14="http://schemas.microsoft.com/office/powerpoint/2010/main" val="55527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16B8B9F-1810-4394-95E9-BC6A64999DCC}" type="datetime1">
              <a:rPr lang="ru-RU" smtClean="0"/>
              <a:t>06.06.2022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283964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03A1879-E5EB-4C16-96FA-D56B4A319527}" type="datetime1">
              <a:rPr lang="ru-RU" smtClean="0"/>
              <a:t>06.06.2022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66288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E6052A-D8EA-4623-8905-C40BDEA0B74C}" type="datetime1">
              <a:rPr lang="ru-RU" smtClean="0"/>
              <a:t>06.06.2022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248399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9897180-949F-4A43-82DB-88DBC6BB254F}" type="datetime1">
              <a:rPr lang="ru-RU" smtClean="0"/>
              <a:t>06.06.2022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157554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08A671C-8F56-48E1-913E-C734AE5693E8}" type="datetime1">
              <a:rPr lang="ru-RU" smtClean="0"/>
              <a:t>06.06.2022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84206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DF99CCF-D8DA-4766-A4D0-0A654259915C}" type="datetime1">
              <a:rPr lang="ru-RU" smtClean="0"/>
              <a:t>06.06.2022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21149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7FBACB7-09B5-4094-BB21-10633A6C3848}" type="datetime1">
              <a:rPr lang="ru-RU" smtClean="0"/>
              <a:t>06.06.2022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132624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DE2572-E822-44EE-9560-A7E617758E26}" type="datetime1">
              <a:rPr lang="ru-RU" smtClean="0"/>
              <a:t>06.06.2022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9342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668AA-3929-4718-997B-DDAFCA0F2BA9}" type="datetime1">
              <a:rPr lang="ru-RU" smtClean="0"/>
              <a:t>06.06.2022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50031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DD1709A-8651-4901-B923-70069FBA8518}" type="datetime1">
              <a:rPr lang="ru-RU" smtClean="0"/>
              <a:t>06.06.2022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140863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C90594-8137-4BBE-8A21-A1BACDFDB28D}" type="datetime1">
              <a:rPr lang="ru-RU" smtClean="0"/>
              <a:t>06.06.2022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DE10BE-1523-4E39-9DE1-6A86857F7259}" type="slidenum">
              <a:rPr lang="ru-RU" smtClean="0"/>
              <a:t>‹#›</a:t>
            </a:fld>
            <a:endParaRPr lang="ru-RU"/>
          </a:p>
        </p:txBody>
      </p:sp>
    </p:spTree>
    <p:extLst>
      <p:ext uri="{BB962C8B-B14F-4D97-AF65-F5344CB8AC3E}">
        <p14:creationId xmlns:p14="http://schemas.microsoft.com/office/powerpoint/2010/main" val="267706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D4A22-5462-4161-B824-49EAED87F0A9}" type="datetime1">
              <a:rPr lang="ru-RU" smtClean="0"/>
              <a:t>06.06.2022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E10BE-1523-4E39-9DE1-6A86857F7259}" type="slidenum">
              <a:rPr lang="ru-RU" smtClean="0"/>
              <a:t>‹#›</a:t>
            </a:fld>
            <a:endParaRPr lang="ru-RU"/>
          </a:p>
        </p:txBody>
      </p:sp>
    </p:spTree>
    <p:extLst>
      <p:ext uri="{BB962C8B-B14F-4D97-AF65-F5344CB8AC3E}">
        <p14:creationId xmlns:p14="http://schemas.microsoft.com/office/powerpoint/2010/main" val="2658829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98B35CA3-7B81-4A78-B0CE-B71E24FB3B62}"/>
              </a:ext>
            </a:extLst>
          </p:cNvPr>
          <p:cNvSpPr txBox="1">
            <a:spLocks/>
          </p:cNvSpPr>
          <p:nvPr/>
        </p:nvSpPr>
        <p:spPr>
          <a:xfrm>
            <a:off x="226142" y="2010579"/>
            <a:ext cx="8386915" cy="11602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1800" i="1" dirty="0">
                <a:latin typeface="Times New Roman" panose="02020603050405020304" pitchFamily="18" charset="0"/>
                <a:cs typeface="Times New Roman" panose="02020603050405020304" pitchFamily="18" charset="0"/>
              </a:rPr>
              <a:t>Тема дипломного проекта: </a:t>
            </a:r>
            <a:r>
              <a:rPr lang="ru-RU" sz="2100" dirty="0">
                <a:latin typeface="Times New Roman" panose="02020603050405020304" pitchFamily="18" charset="0"/>
                <a:cs typeface="Times New Roman" panose="02020603050405020304" pitchFamily="18" charset="0"/>
              </a:rPr>
              <a:t>Оптимизация массы ствола миномета</a:t>
            </a:r>
          </a:p>
        </p:txBody>
      </p:sp>
      <p:sp>
        <p:nvSpPr>
          <p:cNvPr id="5" name="Подзаголовок 2">
            <a:extLst>
              <a:ext uri="{FF2B5EF4-FFF2-40B4-BE49-F238E27FC236}">
                <a16:creationId xmlns:a16="http://schemas.microsoft.com/office/drawing/2014/main" id="{FCDB076A-0A33-4824-ABA5-6B0B2F98A289}"/>
              </a:ext>
            </a:extLst>
          </p:cNvPr>
          <p:cNvSpPr txBox="1">
            <a:spLocks/>
          </p:cNvSpPr>
          <p:nvPr/>
        </p:nvSpPr>
        <p:spPr>
          <a:xfrm>
            <a:off x="6166185" y="4182918"/>
            <a:ext cx="2857500" cy="150094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ru-RU" sz="1350" dirty="0">
                <a:latin typeface="Times New Roman" panose="02020603050405020304" pitchFamily="18" charset="0"/>
                <a:cs typeface="Times New Roman" panose="02020603050405020304" pitchFamily="18" charset="0"/>
              </a:rPr>
              <a:t>Выполнил: студент гр. ДПМ-17-1б</a:t>
            </a:r>
          </a:p>
          <a:p>
            <a:pPr algn="just"/>
            <a:r>
              <a:rPr lang="ru-RU" sz="1350" dirty="0">
                <a:latin typeface="Times New Roman" panose="02020603050405020304" pitchFamily="18" charset="0"/>
                <a:cs typeface="Times New Roman" panose="02020603050405020304" pitchFamily="18" charset="0"/>
              </a:rPr>
              <a:t>Воронцов Алексей Александрович</a:t>
            </a:r>
          </a:p>
          <a:p>
            <a:pPr algn="just"/>
            <a:r>
              <a:rPr lang="ru-RU" sz="1350" dirty="0">
                <a:latin typeface="Times New Roman" panose="02020603050405020304" pitchFamily="18" charset="0"/>
                <a:cs typeface="Times New Roman" panose="02020603050405020304" pitchFamily="18" charset="0"/>
              </a:rPr>
              <a:t>Научный руководитель:</a:t>
            </a:r>
          </a:p>
          <a:p>
            <a:pPr algn="just"/>
            <a:r>
              <a:rPr lang="ru-RU" sz="1350" dirty="0">
                <a:latin typeface="Times New Roman" panose="02020603050405020304" pitchFamily="18" charset="0"/>
                <a:cs typeface="Times New Roman" panose="02020603050405020304" pitchFamily="18" charset="0"/>
              </a:rPr>
              <a:t>к.т.н., доцент кафедры ДПМ</a:t>
            </a:r>
          </a:p>
          <a:p>
            <a:pPr algn="just"/>
            <a:r>
              <a:rPr lang="ru-RU" sz="1350" dirty="0">
                <a:latin typeface="Times New Roman" panose="02020603050405020304" pitchFamily="18" charset="0"/>
                <a:cs typeface="Times New Roman" panose="02020603050405020304" pitchFamily="18" charset="0"/>
              </a:rPr>
              <a:t>Кузнецова Елена Владимировна</a:t>
            </a:r>
          </a:p>
          <a:p>
            <a:pPr algn="l"/>
            <a:endParaRPr lang="ru-RU" sz="1800" dirty="0"/>
          </a:p>
        </p:txBody>
      </p:sp>
      <p:sp>
        <p:nvSpPr>
          <p:cNvPr id="6" name="Прямоугольник 5">
            <a:extLst>
              <a:ext uri="{FF2B5EF4-FFF2-40B4-BE49-F238E27FC236}">
                <a16:creationId xmlns:a16="http://schemas.microsoft.com/office/drawing/2014/main" id="{00012F8D-8FDA-44BA-92D8-3B5027F9B132}"/>
              </a:ext>
            </a:extLst>
          </p:cNvPr>
          <p:cNvSpPr/>
          <p:nvPr/>
        </p:nvSpPr>
        <p:spPr>
          <a:xfrm>
            <a:off x="860258" y="236750"/>
            <a:ext cx="7982405" cy="1754326"/>
          </a:xfrm>
          <a:prstGeom prst="rect">
            <a:avLst/>
          </a:prstGeom>
        </p:spPr>
        <p:txBody>
          <a:bodyPr wrap="square">
            <a:spAutoFit/>
          </a:bodyPr>
          <a:lstStyle/>
          <a:p>
            <a:pPr algn="ctr"/>
            <a:r>
              <a:rPr lang="ru-RU" sz="1350" b="1" dirty="0"/>
              <a:t>Министерство науки и высшего образования Российской Федерации</a:t>
            </a:r>
          </a:p>
          <a:p>
            <a:pPr algn="ctr"/>
            <a:r>
              <a:rPr lang="ru-RU" sz="1350" b="1" dirty="0"/>
              <a:t>Федеральное государственное автономное образовательное учреждение </a:t>
            </a:r>
          </a:p>
          <a:p>
            <a:pPr algn="ctr"/>
            <a:r>
              <a:rPr lang="ru-RU" sz="1350" b="1" dirty="0"/>
              <a:t>высшего образования</a:t>
            </a:r>
          </a:p>
          <a:p>
            <a:pPr algn="ctr"/>
            <a:r>
              <a:rPr lang="ru-RU" sz="1350" b="1" dirty="0"/>
              <a:t>Пермский национальный исследовательский политехнический университет</a:t>
            </a:r>
          </a:p>
          <a:p>
            <a:endParaRPr lang="ru-RU" sz="1350" dirty="0"/>
          </a:p>
          <a:p>
            <a:r>
              <a:rPr lang="ru-RU" sz="1350" dirty="0"/>
              <a:t>Факультет		Прикладной математики и механики</a:t>
            </a:r>
          </a:p>
          <a:p>
            <a:r>
              <a:rPr lang="ru-RU" sz="1350" dirty="0"/>
              <a:t>Выпускающая кафедра:	Динамика и прочность машин</a:t>
            </a:r>
          </a:p>
          <a:p>
            <a:r>
              <a:rPr lang="ru-RU" sz="1350" dirty="0"/>
              <a:t>Направление подготовки:	15.03.03 «Прикладная механика»</a:t>
            </a:r>
          </a:p>
        </p:txBody>
      </p:sp>
      <p:sp>
        <p:nvSpPr>
          <p:cNvPr id="8" name="TextBox 7">
            <a:extLst>
              <a:ext uri="{FF2B5EF4-FFF2-40B4-BE49-F238E27FC236}">
                <a16:creationId xmlns:a16="http://schemas.microsoft.com/office/drawing/2014/main" id="{17A37D77-8CC3-4E90-8684-70B92F3823BB}"/>
              </a:ext>
            </a:extLst>
          </p:cNvPr>
          <p:cNvSpPr txBox="1"/>
          <p:nvPr/>
        </p:nvSpPr>
        <p:spPr>
          <a:xfrm>
            <a:off x="4229100" y="6190241"/>
            <a:ext cx="685799" cy="369332"/>
          </a:xfrm>
          <a:prstGeom prst="rect">
            <a:avLst/>
          </a:prstGeom>
          <a:noFill/>
        </p:spPr>
        <p:txBody>
          <a:bodyPr wrap="square" rtlCol="0">
            <a:spAutoFit/>
          </a:bodyPr>
          <a:lstStyle/>
          <a:p>
            <a:r>
              <a:rPr lang="ru-RU" dirty="0"/>
              <a:t>2021</a:t>
            </a:r>
          </a:p>
        </p:txBody>
      </p:sp>
      <p:pic>
        <p:nvPicPr>
          <p:cNvPr id="7" name="Рисунок 6" descr="Символика ПНИПУ">
            <a:extLst>
              <a:ext uri="{FF2B5EF4-FFF2-40B4-BE49-F238E27FC236}">
                <a16:creationId xmlns:a16="http://schemas.microsoft.com/office/drawing/2014/main" id="{B8D3BCDB-61F5-4D68-BAAF-FB4E6EB194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60" y="340235"/>
            <a:ext cx="934085" cy="238125"/>
          </a:xfrm>
          <a:prstGeom prst="rect">
            <a:avLst/>
          </a:prstGeom>
          <a:noFill/>
          <a:ln>
            <a:noFill/>
          </a:ln>
        </p:spPr>
      </p:pic>
      <p:sp>
        <p:nvSpPr>
          <p:cNvPr id="2" name="Номер слайда 1">
            <a:extLst>
              <a:ext uri="{FF2B5EF4-FFF2-40B4-BE49-F238E27FC236}">
                <a16:creationId xmlns:a16="http://schemas.microsoft.com/office/drawing/2014/main" id="{D4B6F0A5-248C-BB46-1E6F-3359D00781BF}"/>
              </a:ext>
            </a:extLst>
          </p:cNvPr>
          <p:cNvSpPr>
            <a:spLocks noGrp="1"/>
          </p:cNvSpPr>
          <p:nvPr>
            <p:ph type="sldNum" sz="quarter" idx="12"/>
          </p:nvPr>
        </p:nvSpPr>
        <p:spPr/>
        <p:txBody>
          <a:bodyPr/>
          <a:lstStyle/>
          <a:p>
            <a:fld id="{16DE10BE-1523-4E39-9DE1-6A86857F7259}" type="slidenum">
              <a:rPr lang="ru-RU" smtClean="0"/>
              <a:t>1</a:t>
            </a:fld>
            <a:endParaRPr lang="ru-RU"/>
          </a:p>
        </p:txBody>
      </p:sp>
    </p:spTree>
    <p:extLst>
      <p:ext uri="{BB962C8B-B14F-4D97-AF65-F5344CB8AC3E}">
        <p14:creationId xmlns:p14="http://schemas.microsoft.com/office/powerpoint/2010/main" val="180094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5207658F-6A27-4883-B06F-D981C3AF76A4}"/>
              </a:ext>
            </a:extLst>
          </p:cNvPr>
          <p:cNvPicPr/>
          <p:nvPr/>
        </p:nvPicPr>
        <p:blipFill rotWithShape="1">
          <a:blip r:embed="rId2" cstate="print">
            <a:extLst>
              <a:ext uri="{28A0092B-C50C-407E-A947-70E740481C1C}">
                <a14:useLocalDpi xmlns:a14="http://schemas.microsoft.com/office/drawing/2010/main" val="0"/>
              </a:ext>
            </a:extLst>
          </a:blip>
          <a:srcRect r="66618"/>
          <a:stretch/>
        </p:blipFill>
        <p:spPr bwMode="auto">
          <a:xfrm>
            <a:off x="6098767" y="827786"/>
            <a:ext cx="3051958" cy="4724049"/>
          </a:xfrm>
          <a:prstGeom prst="rect">
            <a:avLst/>
          </a:prstGeom>
          <a:ln>
            <a:noFill/>
          </a:ln>
          <a:extLst>
            <a:ext uri="{53640926-AAD7-44D8-BBD7-CCE9431645EC}">
              <a14:shadowObscured xmlns:a14="http://schemas.microsoft.com/office/drawing/2010/main"/>
            </a:ext>
          </a:extLst>
        </p:spPr>
      </p:pic>
      <p:pic>
        <p:nvPicPr>
          <p:cNvPr id="9" name="Рисунок 8">
            <a:extLst>
              <a:ext uri="{FF2B5EF4-FFF2-40B4-BE49-F238E27FC236}">
                <a16:creationId xmlns:a16="http://schemas.microsoft.com/office/drawing/2014/main" id="{0333C7C4-3E50-4BB8-9289-6A8E39A5B20B}"/>
              </a:ext>
            </a:extLst>
          </p:cNvPr>
          <p:cNvPicPr/>
          <p:nvPr/>
        </p:nvPicPr>
        <p:blipFill rotWithShape="1">
          <a:blip r:embed="rId3" cstate="print">
            <a:extLst>
              <a:ext uri="{28A0092B-C50C-407E-A947-70E740481C1C}">
                <a14:useLocalDpi xmlns:a14="http://schemas.microsoft.com/office/drawing/2010/main" val="0"/>
              </a:ext>
            </a:extLst>
          </a:blip>
          <a:srcRect r="69624" b="8963"/>
          <a:stretch/>
        </p:blipFill>
        <p:spPr bwMode="auto">
          <a:xfrm>
            <a:off x="3052746" y="900518"/>
            <a:ext cx="3051960" cy="4501276"/>
          </a:xfrm>
          <a:prstGeom prst="rect">
            <a:avLst/>
          </a:prstGeom>
          <a:ln>
            <a:noFill/>
          </a:ln>
          <a:extLst>
            <a:ext uri="{53640926-AAD7-44D8-BBD7-CCE9431645EC}">
              <a14:shadowObscured xmlns:a14="http://schemas.microsoft.com/office/drawing/2010/main"/>
            </a:ext>
          </a:extLst>
        </p:spPr>
      </p:pic>
      <p:pic>
        <p:nvPicPr>
          <p:cNvPr id="8" name="Рисунок 7">
            <a:extLst>
              <a:ext uri="{FF2B5EF4-FFF2-40B4-BE49-F238E27FC236}">
                <a16:creationId xmlns:a16="http://schemas.microsoft.com/office/drawing/2014/main" id="{A46055E8-1D77-4255-901A-66A8D4914C8E}"/>
              </a:ext>
            </a:extLst>
          </p:cNvPr>
          <p:cNvPicPr/>
          <p:nvPr/>
        </p:nvPicPr>
        <p:blipFill rotWithShape="1">
          <a:blip r:embed="rId4" cstate="print">
            <a:extLst>
              <a:ext uri="{28A0092B-C50C-407E-A947-70E740481C1C}">
                <a14:useLocalDpi xmlns:a14="http://schemas.microsoft.com/office/drawing/2010/main" val="0"/>
              </a:ext>
            </a:extLst>
          </a:blip>
          <a:srcRect r="69424" b="8081"/>
          <a:stretch/>
        </p:blipFill>
        <p:spPr bwMode="auto">
          <a:xfrm>
            <a:off x="81951" y="770854"/>
            <a:ext cx="3046021" cy="4501277"/>
          </a:xfrm>
          <a:prstGeom prst="rect">
            <a:avLst/>
          </a:prstGeom>
          <a:ln>
            <a:noFill/>
          </a:ln>
          <a:extLst>
            <a:ext uri="{53640926-AAD7-44D8-BBD7-CCE9431645EC}">
              <a14:shadowObscured xmlns:a14="http://schemas.microsoft.com/office/drawing/2010/main"/>
            </a:ext>
          </a:extLst>
        </p:spPr>
      </p:pic>
      <p:sp>
        <p:nvSpPr>
          <p:cNvPr id="2" name="Заголовок 1">
            <a:extLst>
              <a:ext uri="{FF2B5EF4-FFF2-40B4-BE49-F238E27FC236}">
                <a16:creationId xmlns:a16="http://schemas.microsoft.com/office/drawing/2014/main" id="{81F6C225-D163-49EA-8126-43E0E047B1CD}"/>
              </a:ext>
            </a:extLst>
          </p:cNvPr>
          <p:cNvSpPr>
            <a:spLocks noGrp="1"/>
          </p:cNvSpPr>
          <p:nvPr>
            <p:ph type="title"/>
          </p:nvPr>
        </p:nvSpPr>
        <p:spPr>
          <a:xfrm>
            <a:off x="763950" y="-166386"/>
            <a:ext cx="7945515" cy="994172"/>
          </a:xfrm>
        </p:spPr>
        <p:txBody>
          <a:bodyPr>
            <a:normAutofit/>
          </a:bodyPr>
          <a:lstStyle/>
          <a:p>
            <a:r>
              <a:rPr lang="ru-RU" sz="2400" dirty="0">
                <a:latin typeface="Times New Roman" panose="02020603050405020304" pitchFamily="18" charset="0"/>
                <a:cs typeface="Times New Roman" panose="02020603050405020304" pitchFamily="18" charset="0"/>
              </a:rPr>
              <a:t>Результаты численного моделирования для ствола из стали</a:t>
            </a:r>
          </a:p>
        </p:txBody>
      </p:sp>
      <p:sp>
        <p:nvSpPr>
          <p:cNvPr id="13" name="TextBox 12">
            <a:extLst>
              <a:ext uri="{FF2B5EF4-FFF2-40B4-BE49-F238E27FC236}">
                <a16:creationId xmlns:a16="http://schemas.microsoft.com/office/drawing/2014/main" id="{2E88A7FD-9EA8-4A54-84AA-69E3025EB1C8}"/>
              </a:ext>
            </a:extLst>
          </p:cNvPr>
          <p:cNvSpPr txBox="1"/>
          <p:nvPr/>
        </p:nvSpPr>
        <p:spPr>
          <a:xfrm>
            <a:off x="375090" y="5241564"/>
            <a:ext cx="8334375" cy="307777"/>
          </a:xfrm>
          <a:prstGeom prst="rect">
            <a:avLst/>
          </a:prstGeom>
          <a:noFill/>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Рисунок 11.Определены а)напряжения, б) деформации, в) перемещения в стальном стволе.  </a:t>
            </a:r>
          </a:p>
        </p:txBody>
      </p:sp>
      <p:sp>
        <p:nvSpPr>
          <p:cNvPr id="14" name="TextBox 13">
            <a:extLst>
              <a:ext uri="{FF2B5EF4-FFF2-40B4-BE49-F238E27FC236}">
                <a16:creationId xmlns:a16="http://schemas.microsoft.com/office/drawing/2014/main" id="{785EC9AA-6EE2-4E17-835A-8DCC34024329}"/>
              </a:ext>
            </a:extLst>
          </p:cNvPr>
          <p:cNvSpPr txBox="1"/>
          <p:nvPr/>
        </p:nvSpPr>
        <p:spPr>
          <a:xfrm>
            <a:off x="1466268" y="4806725"/>
            <a:ext cx="495300"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а)</a:t>
            </a:r>
          </a:p>
        </p:txBody>
      </p:sp>
      <p:sp>
        <p:nvSpPr>
          <p:cNvPr id="15" name="TextBox 14">
            <a:extLst>
              <a:ext uri="{FF2B5EF4-FFF2-40B4-BE49-F238E27FC236}">
                <a16:creationId xmlns:a16="http://schemas.microsoft.com/office/drawing/2014/main" id="{66B6CFEB-8C78-4A0C-9C3C-9E7B2C271606}"/>
              </a:ext>
            </a:extLst>
          </p:cNvPr>
          <p:cNvSpPr txBox="1"/>
          <p:nvPr/>
        </p:nvSpPr>
        <p:spPr>
          <a:xfrm>
            <a:off x="4561842" y="4806725"/>
            <a:ext cx="329417"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б)</a:t>
            </a:r>
          </a:p>
        </p:txBody>
      </p:sp>
      <p:sp>
        <p:nvSpPr>
          <p:cNvPr id="16" name="TextBox 15">
            <a:extLst>
              <a:ext uri="{FF2B5EF4-FFF2-40B4-BE49-F238E27FC236}">
                <a16:creationId xmlns:a16="http://schemas.microsoft.com/office/drawing/2014/main" id="{77077D10-B372-4C41-9D8E-2F4686F47178}"/>
              </a:ext>
            </a:extLst>
          </p:cNvPr>
          <p:cNvSpPr txBox="1"/>
          <p:nvPr/>
        </p:nvSpPr>
        <p:spPr>
          <a:xfrm>
            <a:off x="7862054" y="4806725"/>
            <a:ext cx="333375"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в)</a:t>
            </a:r>
          </a:p>
        </p:txBody>
      </p:sp>
      <mc:AlternateContent xmlns:mc="http://schemas.openxmlformats.org/markup-compatibility/2006" xmlns:a14="http://schemas.microsoft.com/office/drawing/2010/main">
        <mc:Choice Requires="a14">
          <p:graphicFrame>
            <p:nvGraphicFramePr>
              <p:cNvPr id="4" name="Таблица 3">
                <a:extLst>
                  <a:ext uri="{FF2B5EF4-FFF2-40B4-BE49-F238E27FC236}">
                    <a16:creationId xmlns:a16="http://schemas.microsoft.com/office/drawing/2014/main" id="{AA2C5AE8-6BC8-4723-ADDD-37A16C46DA44}"/>
                  </a:ext>
                </a:extLst>
              </p:cNvPr>
              <p:cNvGraphicFramePr>
                <a:graphicFrameLocks noGrp="1"/>
              </p:cNvGraphicFramePr>
              <p:nvPr>
                <p:extLst>
                  <p:ext uri="{D42A27DB-BD31-4B8C-83A1-F6EECF244321}">
                    <p14:modId xmlns:p14="http://schemas.microsoft.com/office/powerpoint/2010/main" val="3675403960"/>
                  </p:ext>
                </p:extLst>
              </p:nvPr>
            </p:nvGraphicFramePr>
            <p:xfrm>
              <a:off x="1611688" y="6209371"/>
              <a:ext cx="5934075" cy="420624"/>
            </p:xfrm>
            <a:graphic>
              <a:graphicData uri="http://schemas.openxmlformats.org/drawingml/2006/table">
                <a:tbl>
                  <a:tblPr firstRow="1" firstCol="1" bandRow="1">
                    <a:tableStyleId>{5940675A-B579-460E-94D1-54222C63F5DA}</a:tableStyleId>
                  </a:tblPr>
                  <a:tblGrid>
                    <a:gridCol w="1978025">
                      <a:extLst>
                        <a:ext uri="{9D8B030D-6E8A-4147-A177-3AD203B41FA5}">
                          <a16:colId xmlns:a16="http://schemas.microsoft.com/office/drawing/2014/main" val="872400998"/>
                        </a:ext>
                      </a:extLst>
                    </a:gridCol>
                    <a:gridCol w="1978025">
                      <a:extLst>
                        <a:ext uri="{9D8B030D-6E8A-4147-A177-3AD203B41FA5}">
                          <a16:colId xmlns:a16="http://schemas.microsoft.com/office/drawing/2014/main" val="2234686648"/>
                        </a:ext>
                      </a:extLst>
                    </a:gridCol>
                    <a:gridCol w="1978025">
                      <a:extLst>
                        <a:ext uri="{9D8B030D-6E8A-4147-A177-3AD203B41FA5}">
                          <a16:colId xmlns:a16="http://schemas.microsoft.com/office/drawing/2014/main" val="3871448246"/>
                        </a:ext>
                      </a:extLst>
                    </a:gridCol>
                  </a:tblGrid>
                  <a:tr h="0">
                    <a:tc>
                      <a:txBody>
                        <a:bodyPr/>
                        <a:lstStyle/>
                        <a:p>
                          <a:pPr marR="147320" indent="450215">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𝜎</m:t>
                                    </m:r>
                                  </m:e>
                                  <m:sub>
                                    <m:r>
                                      <a:rPr lang="ru-RU" sz="1200">
                                        <a:effectLst/>
                                        <a:latin typeface="Cambria Math" panose="02040503050406030204" pitchFamily="18" charset="0"/>
                                      </a:rPr>
                                      <m:t>𝑚𝑎𝑥</m:t>
                                    </m:r>
                                  </m:sub>
                                </m:sSub>
                                <m:r>
                                  <a:rPr lang="ru-RU" sz="1200">
                                    <a:effectLst/>
                                    <a:latin typeface="Cambria Math" panose="02040503050406030204" pitchFamily="18" charset="0"/>
                                  </a:rPr>
                                  <m:t>=870.8 Мпа</m:t>
                                </m:r>
                              </m:oMath>
                            </m:oMathPara>
                          </a14:m>
                          <a:endParaRPr lang="ru-RU" sz="1100">
                            <a:effectLst/>
                          </a:endParaRPr>
                        </a:p>
                        <a:p>
                          <a:pPr marR="147320" indent="450215" algn="just">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𝜎</m:t>
                                    </m:r>
                                  </m:e>
                                  <m:sub>
                                    <m:r>
                                      <a:rPr lang="ru-RU" sz="1200">
                                        <a:effectLst/>
                                        <a:latin typeface="Cambria Math" panose="02040503050406030204" pitchFamily="18" charset="0"/>
                                      </a:rPr>
                                      <m:t>𝑚𝑖𝑛</m:t>
                                    </m:r>
                                  </m:sub>
                                </m:sSub>
                                <m:r>
                                  <a:rPr lang="ru-RU" sz="1200">
                                    <a:effectLst/>
                                    <a:latin typeface="Cambria Math" panose="02040503050406030204" pitchFamily="18" charset="0"/>
                                  </a:rPr>
                                  <m:t>=0.24МПа</m:t>
                                </m:r>
                              </m:oMath>
                            </m:oMathPara>
                          </a14:m>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7320" indent="450215" algn="just">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𝜀</m:t>
                                    </m:r>
                                  </m:e>
                                  <m:sub>
                                    <m:r>
                                      <a:rPr lang="ru-RU" sz="1200">
                                        <a:effectLst/>
                                        <a:latin typeface="Cambria Math" panose="02040503050406030204" pitchFamily="18" charset="0"/>
                                      </a:rPr>
                                      <m:t>𝑚𝑎𝑥</m:t>
                                    </m:r>
                                  </m:sub>
                                </m:sSub>
                                <m:r>
                                  <a:rPr lang="ru-RU" sz="1200">
                                    <a:effectLst/>
                                    <a:latin typeface="Cambria Math" panose="02040503050406030204" pitchFamily="18" charset="0"/>
                                  </a:rPr>
                                  <m:t>=4.44∙</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−3</m:t>
                                    </m:r>
                                  </m:sup>
                                </m:sSup>
                              </m:oMath>
                            </m:oMathPara>
                          </a14:m>
                          <a:endParaRPr lang="ru-RU" sz="1100" dirty="0">
                            <a:effectLst/>
                          </a:endParaRPr>
                        </a:p>
                        <a:p>
                          <a:pPr marR="147320" indent="450215" algn="just">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𝜀</m:t>
                                    </m:r>
                                  </m:e>
                                  <m:sub>
                                    <m:r>
                                      <a:rPr lang="ru-RU" sz="1200">
                                        <a:effectLst/>
                                        <a:latin typeface="Cambria Math" panose="02040503050406030204" pitchFamily="18" charset="0"/>
                                      </a:rPr>
                                      <m:t>𝑚𝑖𝑛</m:t>
                                    </m:r>
                                  </m:sub>
                                </m:sSub>
                                <m:r>
                                  <a:rPr lang="ru-RU" sz="1200">
                                    <a:effectLst/>
                                    <a:latin typeface="Cambria Math" panose="02040503050406030204" pitchFamily="18" charset="0"/>
                                  </a:rPr>
                                  <m:t>=2,6∙</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−6</m:t>
                                    </m:r>
                                  </m:sup>
                                </m:sSup>
                              </m:oMath>
                            </m:oMathPara>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7320" indent="450215" algn="just">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𝑢</m:t>
                                    </m:r>
                                  </m:e>
                                  <m:sub>
                                    <m:r>
                                      <a:rPr lang="ru-RU" sz="1200">
                                        <a:effectLst/>
                                        <a:latin typeface="Cambria Math" panose="02040503050406030204" pitchFamily="18" charset="0"/>
                                      </a:rPr>
                                      <m:t>𝑚𝑎𝑥</m:t>
                                    </m:r>
                                  </m:sub>
                                </m:sSub>
                                <m:r>
                                  <a:rPr lang="ru-RU" sz="1200">
                                    <a:effectLst/>
                                    <a:latin typeface="Cambria Math" panose="02040503050406030204" pitchFamily="18" charset="0"/>
                                  </a:rPr>
                                  <m:t>=0.12 мм</m:t>
                                </m:r>
                              </m:oMath>
                            </m:oMathPara>
                          </a14:m>
                          <a:endParaRPr lang="ru-RU" sz="1100" dirty="0">
                            <a:effectLst/>
                          </a:endParaRPr>
                        </a:p>
                        <a:p>
                          <a:pPr marR="147320" indent="450215" algn="just">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𝑢</m:t>
                                    </m:r>
                                  </m:e>
                                  <m:sub>
                                    <m:r>
                                      <a:rPr lang="ru-RU" sz="1200">
                                        <a:effectLst/>
                                        <a:latin typeface="Cambria Math" panose="02040503050406030204" pitchFamily="18" charset="0"/>
                                      </a:rPr>
                                      <m:t>𝑚𝑖𝑛</m:t>
                                    </m:r>
                                  </m:sub>
                                </m:sSub>
                                <m:r>
                                  <a:rPr lang="ru-RU" sz="1200">
                                    <a:effectLst/>
                                    <a:latin typeface="Cambria Math" panose="02040503050406030204" pitchFamily="18" charset="0"/>
                                  </a:rPr>
                                  <m:t>=0 мм</m:t>
                                </m:r>
                              </m:oMath>
                            </m:oMathPara>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2834334"/>
                      </a:ext>
                    </a:extLst>
                  </a:tr>
                </a:tbl>
              </a:graphicData>
            </a:graphic>
          </p:graphicFrame>
        </mc:Choice>
        <mc:Fallback xmlns="">
          <p:graphicFrame>
            <p:nvGraphicFramePr>
              <p:cNvPr id="4" name="Таблица 3">
                <a:extLst>
                  <a:ext uri="{FF2B5EF4-FFF2-40B4-BE49-F238E27FC236}">
                    <a16:creationId xmlns:a16="http://schemas.microsoft.com/office/drawing/2014/main" id="{AA2C5AE8-6BC8-4723-ADDD-37A16C46DA44}"/>
                  </a:ext>
                </a:extLst>
              </p:cNvPr>
              <p:cNvGraphicFramePr>
                <a:graphicFrameLocks noGrp="1"/>
              </p:cNvGraphicFramePr>
              <p:nvPr>
                <p:extLst>
                  <p:ext uri="{D42A27DB-BD31-4B8C-83A1-F6EECF244321}">
                    <p14:modId xmlns:p14="http://schemas.microsoft.com/office/powerpoint/2010/main" val="3675403960"/>
                  </p:ext>
                </p:extLst>
              </p:nvPr>
            </p:nvGraphicFramePr>
            <p:xfrm>
              <a:off x="1611688" y="6209371"/>
              <a:ext cx="5934075" cy="430149"/>
            </p:xfrm>
            <a:graphic>
              <a:graphicData uri="http://schemas.openxmlformats.org/drawingml/2006/table">
                <a:tbl>
                  <a:tblPr firstRow="1" firstCol="1" bandRow="1">
                    <a:tableStyleId>{5940675A-B579-460E-94D1-54222C63F5DA}</a:tableStyleId>
                  </a:tblPr>
                  <a:tblGrid>
                    <a:gridCol w="1978025">
                      <a:extLst>
                        <a:ext uri="{9D8B030D-6E8A-4147-A177-3AD203B41FA5}">
                          <a16:colId xmlns:a16="http://schemas.microsoft.com/office/drawing/2014/main" val="872400998"/>
                        </a:ext>
                      </a:extLst>
                    </a:gridCol>
                    <a:gridCol w="1978025">
                      <a:extLst>
                        <a:ext uri="{9D8B030D-6E8A-4147-A177-3AD203B41FA5}">
                          <a16:colId xmlns:a16="http://schemas.microsoft.com/office/drawing/2014/main" val="2234686648"/>
                        </a:ext>
                      </a:extLst>
                    </a:gridCol>
                    <a:gridCol w="1978025">
                      <a:extLst>
                        <a:ext uri="{9D8B030D-6E8A-4147-A177-3AD203B41FA5}">
                          <a16:colId xmlns:a16="http://schemas.microsoft.com/office/drawing/2014/main" val="3871448246"/>
                        </a:ext>
                      </a:extLst>
                    </a:gridCol>
                  </a:tblGrid>
                  <a:tr h="430149">
                    <a:tc>
                      <a:txBody>
                        <a:bodyPr/>
                        <a:lstStyle/>
                        <a:p>
                          <a:endParaRPr lang="ru-RU"/>
                        </a:p>
                      </a:txBody>
                      <a:tcPr marL="68580" marR="68580" marT="0" marB="0">
                        <a:blipFill>
                          <a:blip r:embed="rId5"/>
                          <a:stretch>
                            <a:fillRect l="-308" t="-1389" r="-200308" b="-4167"/>
                          </a:stretch>
                        </a:blipFill>
                      </a:tcPr>
                    </a:tc>
                    <a:tc>
                      <a:txBody>
                        <a:bodyPr/>
                        <a:lstStyle/>
                        <a:p>
                          <a:endParaRPr lang="ru-RU"/>
                        </a:p>
                      </a:txBody>
                      <a:tcPr marL="68580" marR="68580" marT="0" marB="0">
                        <a:blipFill>
                          <a:blip r:embed="rId5"/>
                          <a:stretch>
                            <a:fillRect l="-100617" t="-1389" r="-100926" b="-4167"/>
                          </a:stretch>
                        </a:blipFill>
                      </a:tcPr>
                    </a:tc>
                    <a:tc>
                      <a:txBody>
                        <a:bodyPr/>
                        <a:lstStyle/>
                        <a:p>
                          <a:endParaRPr lang="ru-RU"/>
                        </a:p>
                      </a:txBody>
                      <a:tcPr marL="68580" marR="68580" marT="0" marB="0">
                        <a:blipFill>
                          <a:blip r:embed="rId5"/>
                          <a:stretch>
                            <a:fillRect l="-200000" t="-1389" r="-615" b="-4167"/>
                          </a:stretch>
                        </a:blipFill>
                      </a:tcPr>
                    </a:tc>
                    <a:extLst>
                      <a:ext uri="{0D108BD9-81ED-4DB2-BD59-A6C34878D82A}">
                        <a16:rowId xmlns:a16="http://schemas.microsoft.com/office/drawing/2014/main" val="512834334"/>
                      </a:ext>
                    </a:extLst>
                  </a:tr>
                </a:tbl>
              </a:graphicData>
            </a:graphic>
          </p:graphicFrame>
        </mc:Fallback>
      </mc:AlternateContent>
      <p:sp>
        <p:nvSpPr>
          <p:cNvPr id="5" name="TextBox 4">
            <a:extLst>
              <a:ext uri="{FF2B5EF4-FFF2-40B4-BE49-F238E27FC236}">
                <a16:creationId xmlns:a16="http://schemas.microsoft.com/office/drawing/2014/main" id="{EF634CDE-7D51-4ED0-990B-B902C8DE7F3F}"/>
              </a:ext>
            </a:extLst>
          </p:cNvPr>
          <p:cNvSpPr txBox="1"/>
          <p:nvPr/>
        </p:nvSpPr>
        <p:spPr>
          <a:xfrm>
            <a:off x="4578725" y="5876325"/>
            <a:ext cx="3499082" cy="307777"/>
          </a:xfrm>
          <a:prstGeom prst="rect">
            <a:avLst/>
          </a:prstGeom>
          <a:noFill/>
        </p:spPr>
        <p:txBody>
          <a:bodyPr wrap="square" rtlCol="0">
            <a:spAutoFit/>
          </a:bodyPr>
          <a:lstStyle/>
          <a:p>
            <a:r>
              <a:rPr lang="ru-RU" sz="1400" dirty="0"/>
              <a:t>Таблица 3. Результаты моделирования </a:t>
            </a:r>
          </a:p>
        </p:txBody>
      </p:sp>
      <p:sp>
        <p:nvSpPr>
          <p:cNvPr id="3" name="Номер слайда 2">
            <a:extLst>
              <a:ext uri="{FF2B5EF4-FFF2-40B4-BE49-F238E27FC236}">
                <a16:creationId xmlns:a16="http://schemas.microsoft.com/office/drawing/2014/main" id="{A2A75029-FB40-B145-D7F3-35D2BDB02548}"/>
              </a:ext>
            </a:extLst>
          </p:cNvPr>
          <p:cNvSpPr>
            <a:spLocks noGrp="1"/>
          </p:cNvSpPr>
          <p:nvPr>
            <p:ph type="sldNum" sz="quarter" idx="12"/>
          </p:nvPr>
        </p:nvSpPr>
        <p:spPr/>
        <p:txBody>
          <a:bodyPr/>
          <a:lstStyle/>
          <a:p>
            <a:fld id="{16DE10BE-1523-4E39-9DE1-6A86857F7259}" type="slidenum">
              <a:rPr lang="ru-RU" smtClean="0"/>
              <a:t>10</a:t>
            </a:fld>
            <a:endParaRPr lang="ru-RU"/>
          </a:p>
        </p:txBody>
      </p:sp>
    </p:spTree>
    <p:extLst>
      <p:ext uri="{BB962C8B-B14F-4D97-AF65-F5344CB8AC3E}">
        <p14:creationId xmlns:p14="http://schemas.microsoft.com/office/powerpoint/2010/main" val="145451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280A53FA-3B00-4053-8F98-EF3A2BC80D91}"/>
              </a:ext>
            </a:extLst>
          </p:cNvPr>
          <p:cNvPicPr/>
          <p:nvPr/>
        </p:nvPicPr>
        <p:blipFill rotWithShape="1">
          <a:blip r:embed="rId2" cstate="print">
            <a:extLst>
              <a:ext uri="{28A0092B-C50C-407E-A947-70E740481C1C}">
                <a14:useLocalDpi xmlns:a14="http://schemas.microsoft.com/office/drawing/2010/main" val="0"/>
              </a:ext>
            </a:extLst>
          </a:blip>
          <a:srcRect r="66318"/>
          <a:stretch/>
        </p:blipFill>
        <p:spPr bwMode="auto">
          <a:xfrm>
            <a:off x="6067934" y="411142"/>
            <a:ext cx="3048000" cy="4826713"/>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id="{842AC73B-956D-4C6C-97E9-786FCAF9A135}"/>
              </a:ext>
            </a:extLst>
          </p:cNvPr>
          <p:cNvPicPr/>
          <p:nvPr/>
        </p:nvPicPr>
        <p:blipFill rotWithShape="1">
          <a:blip r:embed="rId3" cstate="print">
            <a:extLst>
              <a:ext uri="{28A0092B-C50C-407E-A947-70E740481C1C}">
                <a14:useLocalDpi xmlns:a14="http://schemas.microsoft.com/office/drawing/2010/main" val="0"/>
              </a:ext>
            </a:extLst>
          </a:blip>
          <a:srcRect r="69824" b="7997"/>
          <a:stretch/>
        </p:blipFill>
        <p:spPr bwMode="auto">
          <a:xfrm>
            <a:off x="3104130" y="517113"/>
            <a:ext cx="3048000" cy="4496396"/>
          </a:xfrm>
          <a:prstGeom prst="rect">
            <a:avLst/>
          </a:prstGeom>
          <a:ln>
            <a:noFill/>
          </a:ln>
          <a:extLst>
            <a:ext uri="{53640926-AAD7-44D8-BBD7-CCE9431645EC}">
              <a14:shadowObscured xmlns:a14="http://schemas.microsoft.com/office/drawing/2010/main"/>
            </a:ext>
          </a:extLst>
        </p:spPr>
      </p:pic>
      <p:pic>
        <p:nvPicPr>
          <p:cNvPr id="4" name="Рисунок 3">
            <a:extLst>
              <a:ext uri="{FF2B5EF4-FFF2-40B4-BE49-F238E27FC236}">
                <a16:creationId xmlns:a16="http://schemas.microsoft.com/office/drawing/2014/main" id="{68E16A3F-16F8-446D-98D7-9800A49B8FDA}"/>
              </a:ext>
            </a:extLst>
          </p:cNvPr>
          <p:cNvPicPr/>
          <p:nvPr/>
        </p:nvPicPr>
        <p:blipFill rotWithShape="1">
          <a:blip r:embed="rId4" cstate="print">
            <a:extLst>
              <a:ext uri="{28A0092B-C50C-407E-A947-70E740481C1C}">
                <a14:useLocalDpi xmlns:a14="http://schemas.microsoft.com/office/drawing/2010/main" val="0"/>
              </a:ext>
            </a:extLst>
          </a:blip>
          <a:srcRect r="69224" b="7994"/>
          <a:stretch/>
        </p:blipFill>
        <p:spPr bwMode="auto">
          <a:xfrm>
            <a:off x="28066" y="475653"/>
            <a:ext cx="3048000" cy="4496396"/>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A960B9C6-CFD6-4DC3-A2C3-47512840E358}"/>
              </a:ext>
            </a:extLst>
          </p:cNvPr>
          <p:cNvSpPr txBox="1"/>
          <p:nvPr/>
        </p:nvSpPr>
        <p:spPr>
          <a:xfrm>
            <a:off x="1667825" y="4350612"/>
            <a:ext cx="495300"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а)</a:t>
            </a:r>
          </a:p>
        </p:txBody>
      </p:sp>
      <p:sp>
        <p:nvSpPr>
          <p:cNvPr id="9" name="TextBox 8">
            <a:extLst>
              <a:ext uri="{FF2B5EF4-FFF2-40B4-BE49-F238E27FC236}">
                <a16:creationId xmlns:a16="http://schemas.microsoft.com/office/drawing/2014/main" id="{52D9FCF4-7F09-4395-AC65-ACFCC934F2EC}"/>
              </a:ext>
            </a:extLst>
          </p:cNvPr>
          <p:cNvSpPr txBox="1"/>
          <p:nvPr/>
        </p:nvSpPr>
        <p:spPr>
          <a:xfrm>
            <a:off x="4949442" y="4351166"/>
            <a:ext cx="329417"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б)</a:t>
            </a:r>
          </a:p>
        </p:txBody>
      </p:sp>
      <p:sp>
        <p:nvSpPr>
          <p:cNvPr id="10" name="TextBox 9">
            <a:extLst>
              <a:ext uri="{FF2B5EF4-FFF2-40B4-BE49-F238E27FC236}">
                <a16:creationId xmlns:a16="http://schemas.microsoft.com/office/drawing/2014/main" id="{735C437D-8513-48F0-96E5-670813456A3B}"/>
              </a:ext>
            </a:extLst>
          </p:cNvPr>
          <p:cNvSpPr txBox="1"/>
          <p:nvPr/>
        </p:nvSpPr>
        <p:spPr>
          <a:xfrm>
            <a:off x="8025506" y="4350612"/>
            <a:ext cx="333375"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в)</a:t>
            </a:r>
          </a:p>
        </p:txBody>
      </p:sp>
      <p:sp>
        <p:nvSpPr>
          <p:cNvPr id="11" name="TextBox 10">
            <a:extLst>
              <a:ext uri="{FF2B5EF4-FFF2-40B4-BE49-F238E27FC236}">
                <a16:creationId xmlns:a16="http://schemas.microsoft.com/office/drawing/2014/main" id="{73DC2BAE-3EF8-4E19-AB45-7ABC6121DE5A}"/>
              </a:ext>
            </a:extLst>
          </p:cNvPr>
          <p:cNvSpPr txBox="1"/>
          <p:nvPr/>
        </p:nvSpPr>
        <p:spPr>
          <a:xfrm>
            <a:off x="290512" y="4832644"/>
            <a:ext cx="8562975" cy="300082"/>
          </a:xfrm>
          <a:prstGeom prst="rect">
            <a:avLst/>
          </a:prstGeom>
          <a:noFill/>
        </p:spPr>
        <p:txBody>
          <a:bodyPr wrap="square" rtlCol="0">
            <a:spAutoFit/>
          </a:bodyPr>
          <a:lstStyle/>
          <a:p>
            <a:pPr algn="ctr"/>
            <a:r>
              <a:rPr lang="ru-RU" sz="1350" dirty="0">
                <a:latin typeface="Times New Roman" panose="02020603050405020304" pitchFamily="18" charset="0"/>
                <a:cs typeface="Times New Roman" panose="02020603050405020304" pitchFamily="18" charset="0"/>
              </a:rPr>
              <a:t>Рисунок 12 .Определены а)напряжения, б) деформации, в) перемещения в стволе из титанового сплава. </a:t>
            </a:r>
          </a:p>
        </p:txBody>
      </p:sp>
      <p:sp>
        <p:nvSpPr>
          <p:cNvPr id="2" name="Прямоугольник 1">
            <a:extLst>
              <a:ext uri="{FF2B5EF4-FFF2-40B4-BE49-F238E27FC236}">
                <a16:creationId xmlns:a16="http://schemas.microsoft.com/office/drawing/2014/main" id="{71314D3B-1B4A-4111-BE53-A29F685EA07C}"/>
              </a:ext>
            </a:extLst>
          </p:cNvPr>
          <p:cNvSpPr/>
          <p:nvPr/>
        </p:nvSpPr>
        <p:spPr>
          <a:xfrm>
            <a:off x="0" y="0"/>
            <a:ext cx="9256260" cy="830997"/>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Результаты численного моделирования для ствола из титанового сплава.</a:t>
            </a:r>
            <a:endParaRPr lang="ru-RU" sz="2400" dirty="0"/>
          </a:p>
        </p:txBody>
      </p:sp>
      <p:sp>
        <p:nvSpPr>
          <p:cNvPr id="14" name="TextBox 13">
            <a:extLst>
              <a:ext uri="{FF2B5EF4-FFF2-40B4-BE49-F238E27FC236}">
                <a16:creationId xmlns:a16="http://schemas.microsoft.com/office/drawing/2014/main" id="{DBDDA573-D524-4615-BF0B-F9A79151D3D0}"/>
              </a:ext>
            </a:extLst>
          </p:cNvPr>
          <p:cNvSpPr txBox="1"/>
          <p:nvPr/>
        </p:nvSpPr>
        <p:spPr>
          <a:xfrm>
            <a:off x="4859799" y="5687307"/>
            <a:ext cx="3499082" cy="307777"/>
          </a:xfrm>
          <a:prstGeom prst="rect">
            <a:avLst/>
          </a:prstGeom>
          <a:noFill/>
        </p:spPr>
        <p:txBody>
          <a:bodyPr wrap="square" rtlCol="0">
            <a:spAutoFit/>
          </a:bodyPr>
          <a:lstStyle/>
          <a:p>
            <a:r>
              <a:rPr lang="ru-RU" sz="1400" dirty="0"/>
              <a:t>Таблица 4. Результаты моделирования </a:t>
            </a:r>
          </a:p>
        </p:txBody>
      </p:sp>
      <mc:AlternateContent xmlns:mc="http://schemas.openxmlformats.org/markup-compatibility/2006" xmlns:a14="http://schemas.microsoft.com/office/drawing/2010/main">
        <mc:Choice Requires="a14">
          <p:graphicFrame>
            <p:nvGraphicFramePr>
              <p:cNvPr id="3" name="Таблица 2">
                <a:extLst>
                  <a:ext uri="{FF2B5EF4-FFF2-40B4-BE49-F238E27FC236}">
                    <a16:creationId xmlns:a16="http://schemas.microsoft.com/office/drawing/2014/main" id="{8274F51A-571C-411F-B4D7-DE2680986732}"/>
                  </a:ext>
                </a:extLst>
              </p:cNvPr>
              <p:cNvGraphicFramePr>
                <a:graphicFrameLocks noGrp="1"/>
              </p:cNvGraphicFramePr>
              <p:nvPr>
                <p:extLst>
                  <p:ext uri="{D42A27DB-BD31-4B8C-83A1-F6EECF244321}">
                    <p14:modId xmlns:p14="http://schemas.microsoft.com/office/powerpoint/2010/main" val="3182597144"/>
                  </p:ext>
                </p:extLst>
              </p:nvPr>
            </p:nvGraphicFramePr>
            <p:xfrm>
              <a:off x="1242874" y="6027832"/>
              <a:ext cx="6673605" cy="420624"/>
            </p:xfrm>
            <a:graphic>
              <a:graphicData uri="http://schemas.openxmlformats.org/drawingml/2006/table">
                <a:tbl>
                  <a:tblPr firstRow="1" firstCol="1" bandRow="1">
                    <a:tableStyleId>{5940675A-B579-460E-94D1-54222C63F5DA}</a:tableStyleId>
                  </a:tblPr>
                  <a:tblGrid>
                    <a:gridCol w="2224535">
                      <a:extLst>
                        <a:ext uri="{9D8B030D-6E8A-4147-A177-3AD203B41FA5}">
                          <a16:colId xmlns:a16="http://schemas.microsoft.com/office/drawing/2014/main" val="4109368556"/>
                        </a:ext>
                      </a:extLst>
                    </a:gridCol>
                    <a:gridCol w="2224535">
                      <a:extLst>
                        <a:ext uri="{9D8B030D-6E8A-4147-A177-3AD203B41FA5}">
                          <a16:colId xmlns:a16="http://schemas.microsoft.com/office/drawing/2014/main" val="2259607588"/>
                        </a:ext>
                      </a:extLst>
                    </a:gridCol>
                    <a:gridCol w="2224535">
                      <a:extLst>
                        <a:ext uri="{9D8B030D-6E8A-4147-A177-3AD203B41FA5}">
                          <a16:colId xmlns:a16="http://schemas.microsoft.com/office/drawing/2014/main" val="761908467"/>
                        </a:ext>
                      </a:extLst>
                    </a:gridCol>
                  </a:tblGrid>
                  <a:tr h="0">
                    <a:tc>
                      <a:txBody>
                        <a:bodyPr/>
                        <a:lstStyle/>
                        <a:p>
                          <a:pPr marR="147320" indent="450215" algn="ctr">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𝜎</m:t>
                                    </m:r>
                                  </m:e>
                                  <m:sub>
                                    <m:r>
                                      <a:rPr lang="ru-RU" sz="1200">
                                        <a:effectLst/>
                                        <a:latin typeface="Cambria Math" panose="02040503050406030204" pitchFamily="18" charset="0"/>
                                      </a:rPr>
                                      <m:t>𝑚𝑎𝑥</m:t>
                                    </m:r>
                                  </m:sub>
                                </m:sSub>
                                <m:r>
                                  <a:rPr lang="ru-RU" sz="1200">
                                    <a:effectLst/>
                                    <a:latin typeface="Cambria Math" panose="02040503050406030204" pitchFamily="18" charset="0"/>
                                  </a:rPr>
                                  <m:t>=868.88 МПа</m:t>
                                </m:r>
                              </m:oMath>
                            </m:oMathPara>
                          </a14:m>
                          <a:endParaRPr lang="ru-RU" sz="1100" dirty="0">
                            <a:effectLst/>
                          </a:endParaRPr>
                        </a:p>
                        <a:p>
                          <a:pPr marR="147320" indent="450215" algn="ctr">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𝜎</m:t>
                                    </m:r>
                                  </m:e>
                                  <m:sub>
                                    <m:r>
                                      <a:rPr lang="ru-RU" sz="1200">
                                        <a:effectLst/>
                                        <a:latin typeface="Cambria Math" panose="02040503050406030204" pitchFamily="18" charset="0"/>
                                      </a:rPr>
                                      <m:t>𝑚𝑖𝑛</m:t>
                                    </m:r>
                                  </m:sub>
                                </m:sSub>
                                <m:r>
                                  <a:rPr lang="ru-RU" sz="1200">
                                    <a:effectLst/>
                                    <a:latin typeface="Cambria Math" panose="02040503050406030204" pitchFamily="18" charset="0"/>
                                  </a:rPr>
                                  <m:t>=0,2 Мпа</m:t>
                                </m:r>
                              </m:oMath>
                            </m:oMathPara>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7320" indent="450215" algn="ctr">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𝜀</m:t>
                                    </m:r>
                                  </m:e>
                                  <m:sub>
                                    <m:r>
                                      <a:rPr lang="ru-RU" sz="1200">
                                        <a:effectLst/>
                                        <a:latin typeface="Cambria Math" panose="02040503050406030204" pitchFamily="18" charset="0"/>
                                      </a:rPr>
                                      <m:t>𝑚𝑎𝑥</m:t>
                                    </m:r>
                                  </m:sub>
                                </m:sSub>
                                <m:r>
                                  <a:rPr lang="ru-RU" sz="1200">
                                    <a:effectLst/>
                                    <a:latin typeface="Cambria Math" panose="02040503050406030204" pitchFamily="18" charset="0"/>
                                  </a:rPr>
                                  <m:t>=9.06∙</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−3</m:t>
                                    </m:r>
                                  </m:sup>
                                </m:sSup>
                              </m:oMath>
                            </m:oMathPara>
                          </a14:m>
                          <a:endParaRPr lang="ru-RU" sz="1100" dirty="0">
                            <a:effectLst/>
                          </a:endParaRPr>
                        </a:p>
                        <a:p>
                          <a:pPr marR="147320" indent="450215" algn="ctr">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𝜀</m:t>
                                    </m:r>
                                  </m:e>
                                  <m:sub>
                                    <m:r>
                                      <a:rPr lang="ru-RU" sz="1200">
                                        <a:effectLst/>
                                        <a:latin typeface="Cambria Math" panose="02040503050406030204" pitchFamily="18" charset="0"/>
                                      </a:rPr>
                                      <m:t>𝑚𝑖𝑛</m:t>
                                    </m:r>
                                  </m:sub>
                                </m:sSub>
                                <m:r>
                                  <a:rPr lang="ru-RU" sz="1200">
                                    <a:effectLst/>
                                    <a:latin typeface="Cambria Math" panose="02040503050406030204" pitchFamily="18" charset="0"/>
                                  </a:rPr>
                                  <m:t>=3.87∙</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−6</m:t>
                                    </m:r>
                                  </m:sup>
                                </m:sSup>
                              </m:oMath>
                            </m:oMathPara>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7320" indent="450215" algn="ctr">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smtClean="0">
                                        <a:effectLst/>
                                        <a:latin typeface="Cambria Math" panose="02040503050406030204" pitchFamily="18" charset="0"/>
                                      </a:rPr>
                                    </m:ctrlPr>
                                  </m:sSubPr>
                                  <m:e>
                                    <m:r>
                                      <a:rPr lang="ru-RU" sz="1200">
                                        <a:effectLst/>
                                        <a:latin typeface="Cambria Math" panose="02040503050406030204" pitchFamily="18" charset="0"/>
                                      </a:rPr>
                                      <m:t>𝑢</m:t>
                                    </m:r>
                                  </m:e>
                                  <m:sub>
                                    <m:r>
                                      <a:rPr lang="ru-RU" sz="1200">
                                        <a:effectLst/>
                                        <a:latin typeface="Cambria Math" panose="02040503050406030204" pitchFamily="18" charset="0"/>
                                      </a:rPr>
                                      <m:t>𝑚𝑎𝑥</m:t>
                                    </m:r>
                                  </m:sub>
                                </m:sSub>
                                <m:r>
                                  <a:rPr lang="ru-RU" sz="1200">
                                    <a:effectLst/>
                                    <a:latin typeface="Cambria Math" panose="02040503050406030204" pitchFamily="18" charset="0"/>
                                  </a:rPr>
                                  <m:t>=0.26мм</m:t>
                                </m:r>
                              </m:oMath>
                            </m:oMathPara>
                          </a14:m>
                          <a:endParaRPr lang="ru-RU" sz="1200" dirty="0">
                            <a:effectLst/>
                          </a:endParaRPr>
                        </a:p>
                        <a:p>
                          <a:pPr marR="147320" indent="450215" algn="ctr">
                            <a:lnSpc>
                              <a:spcPct val="115000"/>
                            </a:lnSpc>
                            <a:spcBef>
                              <a:spcPts val="5"/>
                            </a:spcBef>
                            <a:spcAft>
                              <a:spcPts val="0"/>
                            </a:spcAft>
                            <a:tabLst>
                              <a:tab pos="1066800" algn="l"/>
                            </a:tabLs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𝑢</m:t>
                                    </m:r>
                                  </m:e>
                                  <m:sub>
                                    <m:r>
                                      <a:rPr lang="ru-RU" sz="1200">
                                        <a:effectLst/>
                                        <a:latin typeface="Cambria Math" panose="02040503050406030204" pitchFamily="18" charset="0"/>
                                      </a:rPr>
                                      <m:t>𝑚𝑖𝑛</m:t>
                                    </m:r>
                                  </m:sub>
                                </m:sSub>
                                <m:r>
                                  <a:rPr lang="ru-RU" sz="1200">
                                    <a:effectLst/>
                                    <a:latin typeface="Cambria Math" panose="02040503050406030204" pitchFamily="18" charset="0"/>
                                  </a:rPr>
                                  <m:t>=0 мм</m:t>
                                </m:r>
                              </m:oMath>
                            </m:oMathPara>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6832021"/>
                      </a:ext>
                    </a:extLst>
                  </a:tr>
                </a:tbl>
              </a:graphicData>
            </a:graphic>
          </p:graphicFrame>
        </mc:Choice>
        <mc:Fallback xmlns="">
          <p:graphicFrame>
            <p:nvGraphicFramePr>
              <p:cNvPr id="3" name="Таблица 2">
                <a:extLst>
                  <a:ext uri="{FF2B5EF4-FFF2-40B4-BE49-F238E27FC236}">
                    <a16:creationId xmlns:a16="http://schemas.microsoft.com/office/drawing/2014/main" id="{8274F51A-571C-411F-B4D7-DE2680986732}"/>
                  </a:ext>
                </a:extLst>
              </p:cNvPr>
              <p:cNvGraphicFramePr>
                <a:graphicFrameLocks noGrp="1"/>
              </p:cNvGraphicFramePr>
              <p:nvPr>
                <p:extLst>
                  <p:ext uri="{D42A27DB-BD31-4B8C-83A1-F6EECF244321}">
                    <p14:modId xmlns:p14="http://schemas.microsoft.com/office/powerpoint/2010/main" val="3182597144"/>
                  </p:ext>
                </p:extLst>
              </p:nvPr>
            </p:nvGraphicFramePr>
            <p:xfrm>
              <a:off x="1242874" y="6027832"/>
              <a:ext cx="6673605" cy="430149"/>
            </p:xfrm>
            <a:graphic>
              <a:graphicData uri="http://schemas.openxmlformats.org/drawingml/2006/table">
                <a:tbl>
                  <a:tblPr firstRow="1" firstCol="1" bandRow="1">
                    <a:tableStyleId>{5940675A-B579-460E-94D1-54222C63F5DA}</a:tableStyleId>
                  </a:tblPr>
                  <a:tblGrid>
                    <a:gridCol w="2224535">
                      <a:extLst>
                        <a:ext uri="{9D8B030D-6E8A-4147-A177-3AD203B41FA5}">
                          <a16:colId xmlns:a16="http://schemas.microsoft.com/office/drawing/2014/main" val="4109368556"/>
                        </a:ext>
                      </a:extLst>
                    </a:gridCol>
                    <a:gridCol w="2224535">
                      <a:extLst>
                        <a:ext uri="{9D8B030D-6E8A-4147-A177-3AD203B41FA5}">
                          <a16:colId xmlns:a16="http://schemas.microsoft.com/office/drawing/2014/main" val="2259607588"/>
                        </a:ext>
                      </a:extLst>
                    </a:gridCol>
                    <a:gridCol w="2224535">
                      <a:extLst>
                        <a:ext uri="{9D8B030D-6E8A-4147-A177-3AD203B41FA5}">
                          <a16:colId xmlns:a16="http://schemas.microsoft.com/office/drawing/2014/main" val="761908467"/>
                        </a:ext>
                      </a:extLst>
                    </a:gridCol>
                  </a:tblGrid>
                  <a:tr h="430149">
                    <a:tc>
                      <a:txBody>
                        <a:bodyPr/>
                        <a:lstStyle/>
                        <a:p>
                          <a:endParaRPr lang="ru-RU"/>
                        </a:p>
                      </a:txBody>
                      <a:tcPr marL="68580" marR="68580" marT="0" marB="0">
                        <a:blipFill>
                          <a:blip r:embed="rId5"/>
                          <a:stretch>
                            <a:fillRect l="-274" t="-1389" r="-200822" b="-4167"/>
                          </a:stretch>
                        </a:blipFill>
                      </a:tcPr>
                    </a:tc>
                    <a:tc>
                      <a:txBody>
                        <a:bodyPr/>
                        <a:lstStyle/>
                        <a:p>
                          <a:endParaRPr lang="ru-RU"/>
                        </a:p>
                      </a:txBody>
                      <a:tcPr marL="68580" marR="68580" marT="0" marB="0">
                        <a:blipFill>
                          <a:blip r:embed="rId5"/>
                          <a:stretch>
                            <a:fillRect l="-100000" t="-1389" r="-100273" b="-4167"/>
                          </a:stretch>
                        </a:blipFill>
                      </a:tcPr>
                    </a:tc>
                    <a:tc>
                      <a:txBody>
                        <a:bodyPr/>
                        <a:lstStyle/>
                        <a:p>
                          <a:endParaRPr lang="ru-RU"/>
                        </a:p>
                      </a:txBody>
                      <a:tcPr marL="68580" marR="68580" marT="0" marB="0">
                        <a:blipFill>
                          <a:blip r:embed="rId5"/>
                          <a:stretch>
                            <a:fillRect l="-200548" t="-1389" r="-548" b="-4167"/>
                          </a:stretch>
                        </a:blipFill>
                      </a:tcPr>
                    </a:tc>
                    <a:extLst>
                      <a:ext uri="{0D108BD9-81ED-4DB2-BD59-A6C34878D82A}">
                        <a16:rowId xmlns:a16="http://schemas.microsoft.com/office/drawing/2014/main" val="496832021"/>
                      </a:ext>
                    </a:extLst>
                  </a:tr>
                </a:tbl>
              </a:graphicData>
            </a:graphic>
          </p:graphicFrame>
        </mc:Fallback>
      </mc:AlternateContent>
      <p:sp>
        <p:nvSpPr>
          <p:cNvPr id="5" name="Номер слайда 4">
            <a:extLst>
              <a:ext uri="{FF2B5EF4-FFF2-40B4-BE49-F238E27FC236}">
                <a16:creationId xmlns:a16="http://schemas.microsoft.com/office/drawing/2014/main" id="{8C87F1FF-4204-2C5B-6EFF-5E7557A53FB2}"/>
              </a:ext>
            </a:extLst>
          </p:cNvPr>
          <p:cNvSpPr>
            <a:spLocks noGrp="1"/>
          </p:cNvSpPr>
          <p:nvPr>
            <p:ph type="sldNum" sz="quarter" idx="12"/>
          </p:nvPr>
        </p:nvSpPr>
        <p:spPr/>
        <p:txBody>
          <a:bodyPr/>
          <a:lstStyle/>
          <a:p>
            <a:fld id="{16DE10BE-1523-4E39-9DE1-6A86857F7259}" type="slidenum">
              <a:rPr lang="ru-RU" smtClean="0"/>
              <a:t>11</a:t>
            </a:fld>
            <a:endParaRPr lang="ru-RU"/>
          </a:p>
        </p:txBody>
      </p:sp>
    </p:spTree>
    <p:extLst>
      <p:ext uri="{BB962C8B-B14F-4D97-AF65-F5344CB8AC3E}">
        <p14:creationId xmlns:p14="http://schemas.microsoft.com/office/powerpoint/2010/main" val="29843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8C7185-DE47-4FD2-9285-0BA1301D9B85}"/>
              </a:ext>
            </a:extLst>
          </p:cNvPr>
          <p:cNvSpPr>
            <a:spLocks noGrp="1"/>
          </p:cNvSpPr>
          <p:nvPr>
            <p:ph type="title"/>
          </p:nvPr>
        </p:nvSpPr>
        <p:spPr>
          <a:xfrm>
            <a:off x="628650" y="588169"/>
            <a:ext cx="7886700" cy="994172"/>
          </a:xfrm>
        </p:spPr>
        <p:txBody>
          <a:bodyPr>
            <a:normAutofit/>
          </a:bodyPr>
          <a:lstStyle/>
          <a:p>
            <a:pPr algn="ctr"/>
            <a:r>
              <a:rPr lang="ru-RU" sz="2400" dirty="0">
                <a:latin typeface="Times New Roman" panose="02020603050405020304" pitchFamily="18" charset="0"/>
                <a:cs typeface="Times New Roman" panose="02020603050405020304" pitchFamily="18" charset="0"/>
              </a:rPr>
              <a:t>Заключение</a:t>
            </a:r>
          </a:p>
        </p:txBody>
      </p:sp>
      <p:sp>
        <p:nvSpPr>
          <p:cNvPr id="3" name="Объект 2">
            <a:extLst>
              <a:ext uri="{FF2B5EF4-FFF2-40B4-BE49-F238E27FC236}">
                <a16:creationId xmlns:a16="http://schemas.microsoft.com/office/drawing/2014/main" id="{EEF92DEE-3B90-4F69-8121-6AD2E3DE639F}"/>
              </a:ext>
            </a:extLst>
          </p:cNvPr>
          <p:cNvSpPr>
            <a:spLocks noGrp="1"/>
          </p:cNvSpPr>
          <p:nvPr>
            <p:ph idx="1"/>
          </p:nvPr>
        </p:nvSpPr>
        <p:spPr>
          <a:xfrm>
            <a:off x="628650" y="2159390"/>
            <a:ext cx="7886700" cy="3263504"/>
          </a:xfrm>
        </p:spPr>
        <p:txBody>
          <a:bodyPr>
            <a:normAutofit/>
          </a:bodyPr>
          <a:lstStyle/>
          <a:p>
            <a:r>
              <a:rPr lang="ru-RU" sz="1400" dirty="0"/>
              <a:t>В работе рассмотрен ствол миномета, испытывающий высокое давление от пороховых газов, который должен отвечать требованием прочности, безопасности и надежности при заданных  ограничениях на  массу, размер и эксплуатационный режим.</a:t>
            </a:r>
          </a:p>
          <a:p>
            <a:pPr lvl="0"/>
            <a:r>
              <a:rPr lang="ru-RU" sz="1400" dirty="0"/>
              <a:t>Методом нелинейного программирования проведена оптимизация объема, который в свою очередь прямо пропорционален массе, с выбором соответствующей целевой функции, где критерием оптимизации являлся внешний диаметр ствола , а параметром - коэффициент запаса;</a:t>
            </a:r>
          </a:p>
          <a:p>
            <a:pPr lvl="0"/>
            <a:r>
              <a:rPr lang="ru-RU" sz="1400" dirty="0"/>
              <a:t>Численный эксперимент проведен для двух конструкторских материалов титанового сплава и стали </a:t>
            </a:r>
          </a:p>
          <a:p>
            <a:pPr lvl="0"/>
            <a:r>
              <a:rPr lang="ru-RU" sz="1400" dirty="0"/>
              <a:t>Анализ результатов показал, что вес ствола из титанового сплава составил 2.8 кг, что меньше на 1.98 кг ствола из стали, вес которого составил 4.78 кг. При этом напряжения, от давления пороховых газов при выстреле миной, отличаются только на 2%, и составляют в стволе из титанового сплава 868.88 МПа, а в стальном - 870.8 МПа. </a:t>
            </a:r>
          </a:p>
        </p:txBody>
      </p:sp>
      <p:sp>
        <p:nvSpPr>
          <p:cNvPr id="4" name="Номер слайда 3">
            <a:extLst>
              <a:ext uri="{FF2B5EF4-FFF2-40B4-BE49-F238E27FC236}">
                <a16:creationId xmlns:a16="http://schemas.microsoft.com/office/drawing/2014/main" id="{E13F6052-79C5-1923-CFB3-9E1F71BC30E6}"/>
              </a:ext>
            </a:extLst>
          </p:cNvPr>
          <p:cNvSpPr>
            <a:spLocks noGrp="1"/>
          </p:cNvSpPr>
          <p:nvPr>
            <p:ph type="sldNum" sz="quarter" idx="12"/>
          </p:nvPr>
        </p:nvSpPr>
        <p:spPr/>
        <p:txBody>
          <a:bodyPr/>
          <a:lstStyle/>
          <a:p>
            <a:fld id="{16DE10BE-1523-4E39-9DE1-6A86857F7259}" type="slidenum">
              <a:rPr lang="ru-RU" smtClean="0"/>
              <a:t>12</a:t>
            </a:fld>
            <a:endParaRPr lang="ru-RU"/>
          </a:p>
        </p:txBody>
      </p:sp>
    </p:spTree>
    <p:extLst>
      <p:ext uri="{BB962C8B-B14F-4D97-AF65-F5344CB8AC3E}">
        <p14:creationId xmlns:p14="http://schemas.microsoft.com/office/powerpoint/2010/main" val="366993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ЦНИИ ВВТ ВСУ: единственной причиной гибели личного состава является подрыв  мины в канале ствола">
            <a:extLst>
              <a:ext uri="{FF2B5EF4-FFF2-40B4-BE49-F238E27FC236}">
                <a16:creationId xmlns:a16="http://schemas.microsoft.com/office/drawing/2014/main" id="{0592E53D-6851-4172-8A1B-1CDC466471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58" r="8487" b="42005"/>
          <a:stretch/>
        </p:blipFill>
        <p:spPr bwMode="auto">
          <a:xfrm>
            <a:off x="5286375" y="4080390"/>
            <a:ext cx="3596635" cy="143402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6889286B-F18B-46A4-A66E-2E9B5A76ECB9}"/>
              </a:ext>
            </a:extLst>
          </p:cNvPr>
          <p:cNvPicPr/>
          <p:nvPr/>
        </p:nvPicPr>
        <p:blipFill rotWithShape="1">
          <a:blip r:embed="rId3"/>
          <a:srcRect l="39769" t="15632" r="36044" b="11401"/>
          <a:stretch/>
        </p:blipFill>
        <p:spPr bwMode="auto">
          <a:xfrm rot="3550860">
            <a:off x="815243" y="2995087"/>
            <a:ext cx="3295064" cy="4418958"/>
          </a:xfrm>
          <a:prstGeom prst="rect">
            <a:avLst/>
          </a:prstGeom>
          <a:ln>
            <a:noFill/>
          </a:ln>
          <a:extLst>
            <a:ext uri="{53640926-AAD7-44D8-BBD7-CCE9431645EC}">
              <a14:shadowObscured xmlns:a14="http://schemas.microsoft.com/office/drawing/2010/main"/>
            </a:ext>
          </a:extLst>
        </p:spPr>
      </p:pic>
      <p:pic>
        <p:nvPicPr>
          <p:cNvPr id="1026" name="Picture 2" descr="Незаменимый помощник пехоты - Статьи об оружии и боеприпасах">
            <a:extLst>
              <a:ext uri="{FF2B5EF4-FFF2-40B4-BE49-F238E27FC236}">
                <a16:creationId xmlns:a16="http://schemas.microsoft.com/office/drawing/2014/main" id="{1ADB8E52-DFBA-41E6-A5E5-C38476F9F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1142600"/>
            <a:ext cx="3057525" cy="248076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B6F4BE8-1DA3-4E1E-9AA6-9BDF20D2B81C}"/>
              </a:ext>
            </a:extLst>
          </p:cNvPr>
          <p:cNvSpPr>
            <a:spLocks noGrp="1"/>
          </p:cNvSpPr>
          <p:nvPr>
            <p:ph type="title"/>
          </p:nvPr>
        </p:nvSpPr>
        <p:spPr>
          <a:xfrm>
            <a:off x="1881651" y="26721"/>
            <a:ext cx="3933223" cy="994172"/>
          </a:xfrm>
        </p:spPr>
        <p:txBody>
          <a:bodyPr>
            <a:normAutofit/>
          </a:bodyPr>
          <a:lstStyle/>
          <a:p>
            <a:r>
              <a:rPr lang="ru-RU" sz="2400" dirty="0">
                <a:latin typeface="Times New Roman" panose="02020603050405020304" pitchFamily="18" charset="0"/>
                <a:cs typeface="Times New Roman" panose="02020603050405020304" pitchFamily="18" charset="0"/>
              </a:rPr>
              <a:t>Актуальность, задачи, цели</a:t>
            </a:r>
          </a:p>
        </p:txBody>
      </p:sp>
      <p:sp>
        <p:nvSpPr>
          <p:cNvPr id="3" name="Объект 2">
            <a:extLst>
              <a:ext uri="{FF2B5EF4-FFF2-40B4-BE49-F238E27FC236}">
                <a16:creationId xmlns:a16="http://schemas.microsoft.com/office/drawing/2014/main" id="{F67B8E70-D336-4174-B997-0A4AAA472330}"/>
              </a:ext>
            </a:extLst>
          </p:cNvPr>
          <p:cNvSpPr>
            <a:spLocks noGrp="1"/>
          </p:cNvSpPr>
          <p:nvPr>
            <p:ph idx="1"/>
          </p:nvPr>
        </p:nvSpPr>
        <p:spPr>
          <a:xfrm>
            <a:off x="203148" y="917664"/>
            <a:ext cx="5995916" cy="4723889"/>
          </a:xfrm>
        </p:spPr>
        <p:txBody>
          <a:bodyPr>
            <a:noAutofit/>
          </a:bodyPr>
          <a:lstStyle/>
          <a:p>
            <a:pPr marL="0" indent="182166" algn="just" fontAlgn="base">
              <a:lnSpc>
                <a:spcPct val="100000"/>
              </a:lnSpc>
              <a:spcBef>
                <a:spcPct val="0"/>
              </a:spcBef>
              <a:spcAft>
                <a:spcPct val="0"/>
              </a:spcAft>
              <a:buNone/>
            </a:pPr>
            <a:r>
              <a:rPr lang="ru-RU" sz="1200" dirty="0"/>
              <a:t>В настоящий момент производители, понимая современные тенденции, широко используют в артиллерийских системах современные высокопрочные и одновременно лёгкие материалы. Нетрадиционные технологии в артиллерии позволяют значительно превосходить аналоги по техническим характеристикам при сохранении вооружения того же класса, либо при переходе в более лёгкие категории, поэтому оптимизация массы ствола миномета является </a:t>
            </a:r>
            <a:r>
              <a:rPr lang="ru-RU" sz="1200" b="1" dirty="0"/>
              <a:t>актуальной</a:t>
            </a:r>
            <a:r>
              <a:rPr lang="ru-RU" sz="1200" dirty="0"/>
              <a:t> задачей.</a:t>
            </a:r>
            <a:r>
              <a:rPr lang="ru-RU" sz="1200" dirty="0">
                <a:ea typeface="Times New Roman" pitchFamily="18" charset="0"/>
                <a:cs typeface="Times New Roman" pitchFamily="18" charset="0"/>
              </a:rPr>
              <a:t> </a:t>
            </a:r>
          </a:p>
          <a:p>
            <a:pPr marL="0" indent="182166" algn="just" fontAlgn="base">
              <a:lnSpc>
                <a:spcPct val="100000"/>
              </a:lnSpc>
              <a:spcBef>
                <a:spcPct val="0"/>
              </a:spcBef>
              <a:spcAft>
                <a:spcPct val="0"/>
              </a:spcAft>
              <a:buNone/>
            </a:pPr>
            <a:r>
              <a:rPr lang="ru-RU" sz="1200" b="1" dirty="0"/>
              <a:t>Целью </a:t>
            </a:r>
            <a:r>
              <a:rPr lang="ru-RU" sz="1200" dirty="0"/>
              <a:t>дипломной работы</a:t>
            </a:r>
            <a:r>
              <a:rPr lang="ru-RU" sz="1200" b="1" dirty="0"/>
              <a:t> </a:t>
            </a:r>
            <a:r>
              <a:rPr lang="ru-RU" sz="1200" dirty="0"/>
              <a:t>является</a:t>
            </a:r>
            <a:r>
              <a:rPr lang="ru-RU" sz="1200" b="1" dirty="0"/>
              <a:t> </a:t>
            </a:r>
            <a:r>
              <a:rPr lang="ru-RU" sz="1200" dirty="0"/>
              <a:t>минимизация массы ствола миномета из современных конструкторских материалов при заданных коэффициентах запаса с учетом неравномерно распределенного давления пороховых газов</a:t>
            </a:r>
            <a:r>
              <a:rPr lang="en-US" sz="1200" dirty="0"/>
              <a:t>.</a:t>
            </a:r>
            <a:endParaRPr lang="ru-RU" sz="1200" dirty="0">
              <a:ea typeface="Times New Roman" pitchFamily="18" charset="0"/>
              <a:cs typeface="Times New Roman" pitchFamily="18" charset="0"/>
            </a:endParaRPr>
          </a:p>
          <a:p>
            <a:pPr marL="0" indent="182166" algn="just" fontAlgn="base">
              <a:lnSpc>
                <a:spcPct val="100000"/>
              </a:lnSpc>
              <a:spcBef>
                <a:spcPct val="0"/>
              </a:spcBef>
              <a:spcAft>
                <a:spcPct val="0"/>
              </a:spcAft>
              <a:buNone/>
            </a:pPr>
            <a:r>
              <a:rPr lang="ru-RU" sz="1200" b="1" dirty="0"/>
              <a:t>Практическая значимость </a:t>
            </a:r>
            <a:r>
              <a:rPr lang="ru-RU" sz="1200" dirty="0"/>
              <a:t>заключаются в том, что рассчитывается минимальный вес ствола миномета калибром 60 мм, не имеющего аналога в мире, с применением современных сплавов. По техническому заданию ЗАО СКБ</a:t>
            </a:r>
            <a:r>
              <a:rPr lang="en-US" sz="1200" dirty="0"/>
              <a:t>”</a:t>
            </a:r>
            <a:r>
              <a:rPr lang="ru-RU" sz="1200" dirty="0"/>
              <a:t>Мотовилихинские заводы</a:t>
            </a:r>
            <a:r>
              <a:rPr lang="en-US" sz="1200" dirty="0"/>
              <a:t>”</a:t>
            </a:r>
            <a:endParaRPr lang="ru-RU" sz="1200" dirty="0"/>
          </a:p>
          <a:p>
            <a:pPr marL="0" indent="182166" algn="just" fontAlgn="base">
              <a:lnSpc>
                <a:spcPct val="100000"/>
              </a:lnSpc>
              <a:spcBef>
                <a:spcPct val="0"/>
              </a:spcBef>
              <a:spcAft>
                <a:spcPct val="0"/>
              </a:spcAft>
              <a:buNone/>
            </a:pPr>
            <a:r>
              <a:rPr lang="ru-RU" sz="1200" b="1" dirty="0"/>
              <a:t>Задачами дипломной работы являются</a:t>
            </a:r>
            <a:r>
              <a:rPr lang="ru-RU" sz="1200" dirty="0"/>
              <a:t>:</a:t>
            </a:r>
          </a:p>
          <a:p>
            <a:pPr marL="0" indent="182166" algn="just" fontAlgn="base">
              <a:lnSpc>
                <a:spcPct val="100000"/>
              </a:lnSpc>
              <a:spcBef>
                <a:spcPct val="0"/>
              </a:spcBef>
              <a:spcAft>
                <a:spcPct val="0"/>
              </a:spcAft>
              <a:buNone/>
            </a:pPr>
            <a:r>
              <a:rPr lang="ru-RU" sz="1200" dirty="0"/>
              <a:t>1. Определить коэффициент запаса прочности по пределу упругого сопротивления для </a:t>
            </a:r>
            <a:r>
              <a:rPr lang="ru-RU" sz="1200" dirty="0" err="1"/>
              <a:t>разностенного</a:t>
            </a:r>
            <a:r>
              <a:rPr lang="ru-RU" sz="1200" dirty="0"/>
              <a:t> ствола.</a:t>
            </a:r>
          </a:p>
          <a:p>
            <a:pPr marL="0" indent="182166" algn="just" fontAlgn="base">
              <a:lnSpc>
                <a:spcPct val="100000"/>
              </a:lnSpc>
              <a:spcBef>
                <a:spcPct val="0"/>
              </a:spcBef>
              <a:spcAft>
                <a:spcPct val="0"/>
              </a:spcAft>
              <a:buNone/>
            </a:pPr>
            <a:r>
              <a:rPr lang="ru-RU" sz="1200" dirty="0"/>
              <a:t>2.Расчитать распределения давления пороховых газов по длине ствола.</a:t>
            </a:r>
          </a:p>
          <a:p>
            <a:pPr marL="0" indent="182166" algn="just" fontAlgn="base">
              <a:lnSpc>
                <a:spcPct val="100000"/>
              </a:lnSpc>
              <a:spcBef>
                <a:spcPct val="0"/>
              </a:spcBef>
              <a:spcAft>
                <a:spcPct val="0"/>
              </a:spcAft>
              <a:buNone/>
            </a:pPr>
            <a:r>
              <a:rPr lang="ru-RU" sz="1200" dirty="0"/>
              <a:t>3.Найти оптимальную массу ствола методом нелинейного программирования.</a:t>
            </a:r>
          </a:p>
          <a:p>
            <a:pPr marL="0" indent="182166" algn="just" fontAlgn="base">
              <a:lnSpc>
                <a:spcPct val="100000"/>
              </a:lnSpc>
              <a:spcBef>
                <a:spcPct val="0"/>
              </a:spcBef>
              <a:spcAft>
                <a:spcPct val="0"/>
              </a:spcAft>
              <a:buNone/>
            </a:pPr>
            <a:r>
              <a:rPr lang="ru-RU" sz="1200" dirty="0"/>
              <a:t>4.Проведение численного расчета НДС ствола миномета.</a:t>
            </a:r>
          </a:p>
          <a:p>
            <a:pPr marL="0" indent="182166" algn="just" fontAlgn="base">
              <a:lnSpc>
                <a:spcPct val="100000"/>
              </a:lnSpc>
              <a:spcBef>
                <a:spcPct val="0"/>
              </a:spcBef>
              <a:spcAft>
                <a:spcPct val="0"/>
              </a:spcAft>
              <a:buNone/>
            </a:pPr>
            <a:endParaRPr lang="ru-RU" sz="1200" dirty="0"/>
          </a:p>
        </p:txBody>
      </p:sp>
      <p:sp>
        <p:nvSpPr>
          <p:cNvPr id="5" name="TextBox 4">
            <a:extLst>
              <a:ext uri="{FF2B5EF4-FFF2-40B4-BE49-F238E27FC236}">
                <a16:creationId xmlns:a16="http://schemas.microsoft.com/office/drawing/2014/main" id="{6DC9BBD3-3A67-44E8-9AA0-FED640F59146}"/>
              </a:ext>
            </a:extLst>
          </p:cNvPr>
          <p:cNvSpPr txBox="1"/>
          <p:nvPr/>
        </p:nvSpPr>
        <p:spPr>
          <a:xfrm>
            <a:off x="6543304" y="3536894"/>
            <a:ext cx="2600696"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Рисунок 1. Структура миномета</a:t>
            </a:r>
          </a:p>
        </p:txBody>
      </p:sp>
      <p:sp>
        <p:nvSpPr>
          <p:cNvPr id="6" name="TextBox 5">
            <a:extLst>
              <a:ext uri="{FF2B5EF4-FFF2-40B4-BE49-F238E27FC236}">
                <a16:creationId xmlns:a16="http://schemas.microsoft.com/office/drawing/2014/main" id="{F950DF09-0C13-4EBB-97D3-CFEBA94FA882}"/>
              </a:ext>
            </a:extLst>
          </p:cNvPr>
          <p:cNvSpPr txBox="1"/>
          <p:nvPr/>
        </p:nvSpPr>
        <p:spPr>
          <a:xfrm>
            <a:off x="625867" y="5469808"/>
            <a:ext cx="3448669"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Рисунок 2. Модель ствола миномета</a:t>
            </a:r>
          </a:p>
        </p:txBody>
      </p:sp>
      <p:sp>
        <p:nvSpPr>
          <p:cNvPr id="8" name="TextBox 7">
            <a:extLst>
              <a:ext uri="{FF2B5EF4-FFF2-40B4-BE49-F238E27FC236}">
                <a16:creationId xmlns:a16="http://schemas.microsoft.com/office/drawing/2014/main" id="{92E70C4F-C792-4815-AEE4-1CD9D37A5190}"/>
              </a:ext>
            </a:extLst>
          </p:cNvPr>
          <p:cNvSpPr txBox="1"/>
          <p:nvPr/>
        </p:nvSpPr>
        <p:spPr>
          <a:xfrm>
            <a:off x="5069466" y="5515974"/>
            <a:ext cx="4157784" cy="507831"/>
          </a:xfrm>
          <a:prstGeom prst="rect">
            <a:avLst/>
          </a:prstGeom>
          <a:noFill/>
        </p:spPr>
        <p:txBody>
          <a:bodyPr wrap="square" rtlCol="0">
            <a:spAutoFit/>
          </a:bodyPr>
          <a:lstStyle/>
          <a:p>
            <a:pPr algn="ctr"/>
            <a:r>
              <a:rPr lang="ru-RU" sz="1350" dirty="0">
                <a:latin typeface="Times New Roman" panose="02020603050405020304" pitchFamily="18" charset="0"/>
                <a:cs typeface="Times New Roman" panose="02020603050405020304" pitchFamily="18" charset="0"/>
              </a:rPr>
              <a:t>Рисунок 3. Разрушение канала ствола миномета в результате действия пороховых газов.</a:t>
            </a:r>
          </a:p>
        </p:txBody>
      </p:sp>
      <p:sp>
        <p:nvSpPr>
          <p:cNvPr id="4" name="Номер слайда 3">
            <a:extLst>
              <a:ext uri="{FF2B5EF4-FFF2-40B4-BE49-F238E27FC236}">
                <a16:creationId xmlns:a16="http://schemas.microsoft.com/office/drawing/2014/main" id="{942A27AE-A8EB-E7B9-ED2B-4C3C19FBAAEE}"/>
              </a:ext>
            </a:extLst>
          </p:cNvPr>
          <p:cNvSpPr>
            <a:spLocks noGrp="1"/>
          </p:cNvSpPr>
          <p:nvPr>
            <p:ph type="sldNum" sz="quarter" idx="12"/>
          </p:nvPr>
        </p:nvSpPr>
        <p:spPr/>
        <p:txBody>
          <a:bodyPr/>
          <a:lstStyle/>
          <a:p>
            <a:fld id="{16DE10BE-1523-4E39-9DE1-6A86857F7259}" type="slidenum">
              <a:rPr lang="ru-RU" smtClean="0"/>
              <a:t>2</a:t>
            </a:fld>
            <a:endParaRPr lang="ru-RU"/>
          </a:p>
        </p:txBody>
      </p:sp>
    </p:spTree>
    <p:extLst>
      <p:ext uri="{BB962C8B-B14F-4D97-AF65-F5344CB8AC3E}">
        <p14:creationId xmlns:p14="http://schemas.microsoft.com/office/powerpoint/2010/main" val="108826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806ABD-F026-4F8F-B67B-5BABF5DA8760}"/>
              </a:ext>
            </a:extLst>
          </p:cNvPr>
          <p:cNvSpPr>
            <a:spLocks noGrp="1"/>
          </p:cNvSpPr>
          <p:nvPr>
            <p:ph type="title"/>
          </p:nvPr>
        </p:nvSpPr>
        <p:spPr>
          <a:xfrm>
            <a:off x="1788659" y="128365"/>
            <a:ext cx="5116162" cy="994172"/>
          </a:xfrm>
        </p:spPr>
        <p:txBody>
          <a:bodyPr>
            <a:normAutofit/>
          </a:bodyPr>
          <a:lstStyle/>
          <a:p>
            <a:r>
              <a:rPr lang="ru-RU" sz="2400" dirty="0">
                <a:latin typeface="Times New Roman" panose="02020603050405020304" pitchFamily="18" charset="0"/>
                <a:cs typeface="Times New Roman" panose="02020603050405020304" pitchFamily="18" charset="0"/>
              </a:rPr>
              <a:t>Упругая прочность холодного ствола</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15850CC-B2D8-4FDF-BD1E-2DBDDCB4F91F}"/>
                  </a:ext>
                </a:extLst>
              </p:cNvPr>
              <p:cNvSpPr>
                <a:spLocks noGrp="1"/>
              </p:cNvSpPr>
              <p:nvPr>
                <p:ph idx="1"/>
              </p:nvPr>
            </p:nvSpPr>
            <p:spPr>
              <a:xfrm>
                <a:off x="178130" y="1576293"/>
                <a:ext cx="8337220" cy="5153341"/>
              </a:xfrm>
            </p:spPr>
            <p:txBody>
              <a:bodyPr>
                <a:noAutofit/>
              </a:bodyPr>
              <a:lstStyle/>
              <a:p>
                <a:pPr marL="0" indent="0">
                  <a:buNone/>
                </a:pPr>
                <a14:m>
                  <m:oMath xmlns:m="http://schemas.openxmlformats.org/officeDocument/2006/math">
                    <m:sSub>
                      <m:sSubPr>
                        <m:ctrlPr>
                          <a:rPr lang="ru-RU" sz="1600" i="1" smtClean="0">
                            <a:latin typeface="Cambria Math" panose="02040503050406030204" pitchFamily="18" charset="0"/>
                          </a:rPr>
                        </m:ctrlPr>
                      </m:sSubPr>
                      <m:e>
                        <m:r>
                          <a:rPr lang="ru-RU" sz="1600" i="1">
                            <a:latin typeface="Cambria Math" panose="02040503050406030204" pitchFamily="18" charset="0"/>
                          </a:rPr>
                          <m:t>𝑝</m:t>
                        </m:r>
                      </m:e>
                      <m:sub>
                        <m:r>
                          <a:rPr lang="ru-RU" sz="1600" i="1">
                            <a:latin typeface="Cambria Math" panose="02040503050406030204" pitchFamily="18" charset="0"/>
                          </a:rPr>
                          <m:t>𝑒</m:t>
                        </m:r>
                      </m:sub>
                    </m:sSub>
                    <m:r>
                      <a:rPr lang="ru-RU" sz="1600" i="1">
                        <a:latin typeface="Cambria Math" panose="02040503050406030204" pitchFamily="18" charset="0"/>
                      </a:rPr>
                      <m:t>−</m:t>
                    </m:r>
                  </m:oMath>
                </a14:m>
                <a:r>
                  <a:rPr lang="ru-RU" sz="1600" i="1" dirty="0">
                    <a:cs typeface="Times New Roman" panose="02020603050405020304" pitchFamily="18" charset="0"/>
                  </a:rPr>
                  <a:t> </a:t>
                </a:r>
                <a:r>
                  <a:rPr lang="ru-RU" sz="1600" dirty="0">
                    <a:cs typeface="Times New Roman" panose="02020603050405020304" pitchFamily="18" charset="0"/>
                  </a:rPr>
                  <a:t>предел упругого сопротивления</a:t>
                </a:r>
                <a:r>
                  <a:rPr lang="en-US" sz="1600" dirty="0">
                    <a:cs typeface="Times New Roman" panose="02020603050405020304" pitchFamily="18" charset="0"/>
                  </a:rPr>
                  <a:t>;</a:t>
                </a:r>
                <a:endParaRPr lang="ru-RU" sz="1600" dirty="0">
                  <a:cs typeface="Times New Roman" panose="02020603050405020304" pitchFamily="18" charset="0"/>
                </a:endParaRPr>
              </a:p>
              <a:p>
                <a:pPr marL="0" indent="0">
                  <a:buNone/>
                </a:pP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𝑝</m:t>
                        </m:r>
                      </m:e>
                      <m:sub>
                        <m:r>
                          <a:rPr lang="ru-RU" sz="1600" i="1">
                            <a:latin typeface="Cambria Math" panose="02040503050406030204" pitchFamily="18" charset="0"/>
                          </a:rPr>
                          <m:t>𝑒</m:t>
                        </m:r>
                      </m:sub>
                    </m:sSub>
                    <m:r>
                      <a:rPr lang="ru-RU" sz="1600" i="1">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𝑒</m:t>
                            </m:r>
                          </m:sub>
                        </m:sSub>
                      </m:num>
                      <m:den>
                        <m:rad>
                          <m:radPr>
                            <m:degHide m:val="on"/>
                            <m:ctrlPr>
                              <a:rPr lang="ru-RU" sz="1600" i="1">
                                <a:latin typeface="Cambria Math" panose="02040503050406030204" pitchFamily="18" charset="0"/>
                              </a:rPr>
                            </m:ctrlPr>
                          </m:radPr>
                          <m:deg/>
                          <m:e>
                            <m:sSup>
                              <m:sSupPr>
                                <m:ctrlPr>
                                  <a:rPr lang="ru-RU" sz="1600" i="1">
                                    <a:latin typeface="Cambria Math" panose="02040503050406030204" pitchFamily="18" charset="0"/>
                                  </a:rPr>
                                </m:ctrlPr>
                              </m:sSupPr>
                              <m:e>
                                <m:r>
                                  <a:rPr lang="ru-RU" sz="1600" i="1">
                                    <a:latin typeface="Cambria Math" panose="02040503050406030204" pitchFamily="18" charset="0"/>
                                  </a:rPr>
                                  <m:t>𝐴</m:t>
                                </m:r>
                              </m:e>
                              <m:sup>
                                <m:r>
                                  <a:rPr lang="ru-RU" sz="1600" i="1">
                                    <a:latin typeface="Cambria Math" panose="02040503050406030204" pitchFamily="18" charset="0"/>
                                  </a:rPr>
                                  <m:t>2</m:t>
                                </m:r>
                              </m:sup>
                            </m:sSup>
                            <m:r>
                              <a:rPr lang="ru-RU" sz="1600" i="1">
                                <a:latin typeface="Cambria Math" panose="02040503050406030204" pitchFamily="18" charset="0"/>
                              </a:rPr>
                              <m:t>−</m:t>
                            </m:r>
                            <m:r>
                              <a:rPr lang="ru-RU" sz="1600" i="1">
                                <a:latin typeface="Cambria Math" panose="02040503050406030204" pitchFamily="18" charset="0"/>
                              </a:rPr>
                              <m:t>𝐴</m:t>
                            </m:r>
                            <m:r>
                              <a:rPr lang="ru-RU" sz="1600" i="1">
                                <a:latin typeface="Cambria Math" panose="02040503050406030204" pitchFamily="18" charset="0"/>
                              </a:rPr>
                              <m:t>+1</m:t>
                            </m:r>
                          </m:e>
                        </m:rad>
                      </m:den>
                    </m:f>
                  </m:oMath>
                </a14:m>
                <a:r>
                  <a:rPr lang="ru-RU" sz="1600" dirty="0">
                    <a:cs typeface="Times New Roman" panose="02020603050405020304" pitchFamily="18" charset="0"/>
                  </a:rPr>
                  <a:t> </a:t>
                </a:r>
                <a:r>
                  <a:rPr lang="en-US" sz="1600" dirty="0">
                    <a:cs typeface="Times New Roman" panose="02020603050405020304" pitchFamily="18" charset="0"/>
                  </a:rPr>
                  <a:t>;</a:t>
                </a:r>
                <a:r>
                  <a:rPr lang="ru-RU" sz="1600" dirty="0">
                    <a:cs typeface="Times New Roman" panose="02020603050405020304" pitchFamily="18" charset="0"/>
                  </a:rPr>
                  <a:t>    (1)        </a:t>
                </a:r>
              </a:p>
              <a:p>
                <a:pPr marL="0" indent="0">
                  <a:buNone/>
                </a:pPr>
                <a:r>
                  <a:rPr lang="ru-RU" sz="1600" dirty="0">
                    <a:cs typeface="Times New Roman" panose="02020603050405020304" pitchFamily="18" charset="0"/>
                  </a:rPr>
                  <a:t>где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𝑒</m:t>
                        </m:r>
                      </m:sub>
                    </m:sSub>
                  </m:oMath>
                </a14:m>
                <a:r>
                  <a:rPr lang="ru-RU" sz="1600" dirty="0">
                    <a:cs typeface="Times New Roman" panose="02020603050405020304" pitchFamily="18" charset="0"/>
                  </a:rPr>
                  <a:t>-предел </a:t>
                </a:r>
                <a:r>
                  <a:rPr lang="ru-RU" sz="1600" dirty="0"/>
                  <a:t>пропорциональности</a:t>
                </a:r>
                <a:r>
                  <a:rPr lang="ru-RU" sz="1600" dirty="0">
                    <a:cs typeface="Times New Roman" panose="02020603050405020304" pitchFamily="18" charset="0"/>
                  </a:rPr>
                  <a:t>                                    </a:t>
                </a:r>
              </a:p>
              <a:p>
                <a:pPr marL="0" indent="0">
                  <a:buNone/>
                </a:pPr>
                <a:r>
                  <a:rPr lang="ru-RU" sz="1600" dirty="0">
                    <a:cs typeface="Times New Roman" panose="02020603050405020304" pitchFamily="18" charset="0"/>
                  </a:rPr>
                  <a:t> </a:t>
                </a:r>
                <a14:m>
                  <m:oMath xmlns:m="http://schemas.openxmlformats.org/officeDocument/2006/math">
                    <m:r>
                      <a:rPr lang="ru-RU" sz="1600" i="1">
                        <a:latin typeface="Cambria Math" panose="02040503050406030204" pitchFamily="18" charset="0"/>
                      </a:rPr>
                      <m:t>𝐴</m:t>
                    </m:r>
                    <m:r>
                      <a:rPr lang="ru-RU" sz="1600" i="1">
                        <a:latin typeface="Cambria Math" panose="02040503050406030204" pitchFamily="18" charset="0"/>
                      </a:rPr>
                      <m:t>=1−</m:t>
                    </m:r>
                    <m:f>
                      <m:fPr>
                        <m:ctrlPr>
                          <a:rPr lang="ru-RU" sz="1600" i="1">
                            <a:latin typeface="Cambria Math" panose="02040503050406030204" pitchFamily="18" charset="0"/>
                          </a:rPr>
                        </m:ctrlPr>
                      </m:fPr>
                      <m:num>
                        <m:r>
                          <a:rPr lang="ru-RU" sz="1600" i="1">
                            <a:latin typeface="Cambria Math" panose="02040503050406030204" pitchFamily="18" charset="0"/>
                          </a:rPr>
                          <m:t>2</m:t>
                        </m:r>
                        <m:sSup>
                          <m:sSupPr>
                            <m:ctrlPr>
                              <a:rPr lang="ru-RU" sz="1600" i="1">
                                <a:latin typeface="Cambria Math" panose="02040503050406030204" pitchFamily="18" charset="0"/>
                              </a:rPr>
                            </m:ctrlPr>
                          </m:sSupPr>
                          <m:e>
                            <m:r>
                              <a:rPr lang="ru-RU" sz="1600" i="1">
                                <a:latin typeface="Cambria Math" panose="02040503050406030204" pitchFamily="18" charset="0"/>
                              </a:rPr>
                              <m:t>𝛼</m:t>
                            </m:r>
                          </m:e>
                          <m:sup>
                            <m:r>
                              <a:rPr lang="ru-RU" sz="1600" i="1">
                                <a:latin typeface="Cambria Math" panose="02040503050406030204" pitchFamily="18" charset="0"/>
                              </a:rPr>
                              <m:t>2</m:t>
                            </m:r>
                          </m:sup>
                        </m:sSup>
                        <m:r>
                          <a:rPr lang="ru-RU" sz="1600" i="1">
                            <a:latin typeface="Cambria Math" panose="02040503050406030204" pitchFamily="18" charset="0"/>
                          </a:rPr>
                          <m:t>(</m:t>
                        </m:r>
                        <m:sSup>
                          <m:sSupPr>
                            <m:ctrlPr>
                              <a:rPr lang="ru-RU" sz="1600" i="1">
                                <a:latin typeface="Cambria Math" panose="02040503050406030204" pitchFamily="18" charset="0"/>
                              </a:rPr>
                            </m:ctrlPr>
                          </m:sSupPr>
                          <m:e>
                            <m:r>
                              <a:rPr lang="ru-RU" sz="1600" i="1">
                                <a:latin typeface="Cambria Math" panose="02040503050406030204" pitchFamily="18" charset="0"/>
                              </a:rPr>
                              <m:t>𝛼</m:t>
                            </m:r>
                          </m:e>
                          <m:sup>
                            <m:r>
                              <a:rPr lang="ru-RU" sz="1600" i="1">
                                <a:latin typeface="Cambria Math" panose="02040503050406030204" pitchFamily="18" charset="0"/>
                              </a:rPr>
                              <m:t>2</m:t>
                            </m:r>
                          </m:sup>
                        </m:sSup>
                        <m:r>
                          <a:rPr lang="ru-RU" sz="1600" i="1">
                            <a:latin typeface="Cambria Math" panose="02040503050406030204" pitchFamily="18" charset="0"/>
                          </a:rPr>
                          <m:t>+1−2</m:t>
                        </m:r>
                        <m:r>
                          <a:rPr lang="ru-RU" sz="1600" i="1">
                            <a:latin typeface="Cambria Math" panose="02040503050406030204" pitchFamily="18" charset="0"/>
                          </a:rPr>
                          <m:t>𝛽</m:t>
                        </m:r>
                        <m:r>
                          <a:rPr lang="ru-RU" sz="1600" i="1">
                            <a:latin typeface="Cambria Math" panose="02040503050406030204" pitchFamily="18" charset="0"/>
                          </a:rPr>
                          <m:t>−</m:t>
                        </m:r>
                        <m:sSup>
                          <m:sSupPr>
                            <m:ctrlPr>
                              <a:rPr lang="ru-RU" sz="1600" i="1">
                                <a:latin typeface="Cambria Math" panose="02040503050406030204" pitchFamily="18" charset="0"/>
                              </a:rPr>
                            </m:ctrlPr>
                          </m:sSupPr>
                          <m:e>
                            <m:r>
                              <a:rPr lang="ru-RU" sz="1600" i="1">
                                <a:latin typeface="Cambria Math" panose="02040503050406030204" pitchFamily="18" charset="0"/>
                              </a:rPr>
                              <m:t>𝛽</m:t>
                            </m:r>
                          </m:e>
                          <m:sup>
                            <m:r>
                              <a:rPr lang="ru-RU" sz="1600" i="1">
                                <a:latin typeface="Cambria Math" panose="02040503050406030204" pitchFamily="18" charset="0"/>
                              </a:rPr>
                              <m:t>2</m:t>
                            </m:r>
                          </m:sup>
                        </m:sSup>
                        <m:r>
                          <a:rPr lang="ru-RU" sz="1600" i="1">
                            <a:latin typeface="Cambria Math" panose="02040503050406030204" pitchFamily="18" charset="0"/>
                          </a:rPr>
                          <m:t>)</m:t>
                        </m:r>
                      </m:num>
                      <m:den>
                        <m:r>
                          <a:rPr lang="ru-RU" sz="1600" i="1">
                            <a:latin typeface="Cambria Math" panose="02040503050406030204" pitchFamily="18" charset="0"/>
                          </a:rPr>
                          <m:t>(</m:t>
                        </m:r>
                        <m:sSup>
                          <m:sSupPr>
                            <m:ctrlPr>
                              <a:rPr lang="ru-RU" sz="1600" i="1">
                                <a:latin typeface="Cambria Math" panose="02040503050406030204" pitchFamily="18" charset="0"/>
                              </a:rPr>
                            </m:ctrlPr>
                          </m:sSupPr>
                          <m:e>
                            <m:r>
                              <a:rPr lang="ru-RU" sz="1600" i="1">
                                <a:latin typeface="Cambria Math" panose="02040503050406030204" pitchFamily="18" charset="0"/>
                              </a:rPr>
                              <m:t>𝛼</m:t>
                            </m:r>
                          </m:e>
                          <m:sup>
                            <m:r>
                              <a:rPr lang="ru-RU" sz="1600" i="1">
                                <a:latin typeface="Cambria Math" panose="02040503050406030204" pitchFamily="18" charset="0"/>
                              </a:rPr>
                              <m:t>2</m:t>
                            </m:r>
                          </m:sup>
                        </m:sSup>
                        <m:r>
                          <a:rPr lang="ru-RU" sz="1600" i="1">
                            <a:latin typeface="Cambria Math" panose="02040503050406030204" pitchFamily="18" charset="0"/>
                          </a:rPr>
                          <m:t>+1)(</m:t>
                        </m:r>
                        <m:sSup>
                          <m:sSupPr>
                            <m:ctrlPr>
                              <a:rPr lang="ru-RU" sz="1600" i="1">
                                <a:latin typeface="Cambria Math" panose="02040503050406030204" pitchFamily="18" charset="0"/>
                              </a:rPr>
                            </m:ctrlPr>
                          </m:sSupPr>
                          <m:e>
                            <m:r>
                              <a:rPr lang="ru-RU" sz="1600" i="1">
                                <a:latin typeface="Cambria Math" panose="02040503050406030204" pitchFamily="18" charset="0"/>
                              </a:rPr>
                              <m:t>𝛼</m:t>
                            </m:r>
                          </m:e>
                          <m:sup>
                            <m:r>
                              <a:rPr lang="ru-RU" sz="1600" i="1">
                                <a:latin typeface="Cambria Math" panose="02040503050406030204" pitchFamily="18" charset="0"/>
                              </a:rPr>
                              <m:t>2</m:t>
                            </m:r>
                          </m:sup>
                        </m:sSup>
                        <m:r>
                          <a:rPr lang="ru-RU" sz="1600" i="1">
                            <a:latin typeface="Cambria Math" panose="02040503050406030204" pitchFamily="18" charset="0"/>
                          </a:rPr>
                          <m:t>−1−2</m:t>
                        </m:r>
                        <m:r>
                          <a:rPr lang="ru-RU" sz="1600" i="1">
                            <a:latin typeface="Cambria Math" panose="02040503050406030204" pitchFamily="18" charset="0"/>
                          </a:rPr>
                          <m:t>𝛽</m:t>
                        </m:r>
                        <m:r>
                          <a:rPr lang="ru-RU" sz="1600" i="1">
                            <a:latin typeface="Cambria Math" panose="02040503050406030204" pitchFamily="18" charset="0"/>
                          </a:rPr>
                          <m:t>−</m:t>
                        </m:r>
                        <m:sSup>
                          <m:sSupPr>
                            <m:ctrlPr>
                              <a:rPr lang="ru-RU" sz="1600" i="1">
                                <a:latin typeface="Cambria Math" panose="02040503050406030204" pitchFamily="18" charset="0"/>
                              </a:rPr>
                            </m:ctrlPr>
                          </m:sSupPr>
                          <m:e>
                            <m:r>
                              <a:rPr lang="ru-RU" sz="1600" i="1">
                                <a:latin typeface="Cambria Math" panose="02040503050406030204" pitchFamily="18" charset="0"/>
                              </a:rPr>
                              <m:t>𝛽</m:t>
                            </m:r>
                          </m:e>
                          <m:sup>
                            <m:r>
                              <a:rPr lang="ru-RU" sz="1600" i="1">
                                <a:latin typeface="Cambria Math" panose="02040503050406030204" pitchFamily="18" charset="0"/>
                              </a:rPr>
                              <m:t>2</m:t>
                            </m:r>
                          </m:sup>
                        </m:sSup>
                        <m:r>
                          <a:rPr lang="ru-RU" sz="1600" i="1">
                            <a:latin typeface="Cambria Math" panose="02040503050406030204" pitchFamily="18" charset="0"/>
                          </a:rPr>
                          <m:t>)</m:t>
                        </m:r>
                      </m:den>
                    </m:f>
                  </m:oMath>
                </a14:m>
                <a:r>
                  <a:rPr lang="ru-RU" sz="1600" dirty="0">
                    <a:cs typeface="Times New Roman" panose="02020603050405020304" pitchFamily="18" charset="0"/>
                  </a:rPr>
                  <a:t> </a:t>
                </a:r>
                <a:r>
                  <a:rPr lang="en-US" sz="1600" dirty="0">
                    <a:cs typeface="Times New Roman" panose="02020603050405020304" pitchFamily="18" charset="0"/>
                  </a:rPr>
                  <a:t>;</a:t>
                </a:r>
                <a:r>
                  <a:rPr lang="ru-RU" sz="1600" dirty="0">
                    <a:cs typeface="Times New Roman" panose="02020603050405020304" pitchFamily="18" charset="0"/>
                  </a:rPr>
                  <a:t>  (2)</a:t>
                </a:r>
              </a:p>
              <a:p>
                <a:pPr marL="0" indent="0">
                  <a:buNone/>
                </a:pPr>
                <a:r>
                  <a:rPr lang="ru-RU" sz="1600" dirty="0">
                    <a:cs typeface="Times New Roman" panose="02020603050405020304" pitchFamily="18" charset="0"/>
                  </a:rPr>
                  <a:t>α– коэффициент </a:t>
                </a:r>
                <a:r>
                  <a:rPr lang="ru-RU" sz="1600" dirty="0" err="1">
                    <a:cs typeface="Times New Roman" panose="02020603050405020304" pitchFamily="18" charset="0"/>
                  </a:rPr>
                  <a:t>толстостенности</a:t>
                </a:r>
                <a:r>
                  <a:rPr lang="ru-RU" sz="1600" dirty="0">
                    <a:cs typeface="Times New Roman" panose="02020603050405020304" pitchFamily="18" charset="0"/>
                  </a:rPr>
                  <a:t> трубы;</a:t>
                </a:r>
              </a:p>
              <a:p>
                <a:pPr marL="0" indent="0">
                  <a:buNone/>
                </a:pPr>
                <a14:m>
                  <m:oMath xmlns:m="http://schemas.openxmlformats.org/officeDocument/2006/math">
                    <m:r>
                      <a:rPr lang="ru-RU" sz="1600" i="1">
                        <a:latin typeface="Cambria Math" panose="02040503050406030204" pitchFamily="18" charset="0"/>
                      </a:rPr>
                      <m:t>𝛼</m:t>
                    </m:r>
                    <m:r>
                      <a:rPr lang="ru-RU" sz="1600" i="1">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oMath>
                </a14:m>
                <a:r>
                  <a:rPr lang="en-US" sz="1600" dirty="0">
                    <a:cs typeface="Times New Roman" panose="02020603050405020304" pitchFamily="18" charset="0"/>
                  </a:rPr>
                  <a:t>;</a:t>
                </a:r>
                <a:r>
                  <a:rPr lang="ru-RU" sz="1600" dirty="0">
                    <a:cs typeface="Times New Roman" panose="02020603050405020304" pitchFamily="18" charset="0"/>
                  </a:rPr>
                  <a:t>        (3)</a:t>
                </a:r>
                <a:endParaRPr lang="en-US" sz="1600" dirty="0">
                  <a:cs typeface="Times New Roman" panose="02020603050405020304" pitchFamily="18" charset="0"/>
                </a:endParaRPr>
              </a:p>
              <a:p>
                <a:pPr marL="0" indent="0">
                  <a:buNone/>
                </a:pPr>
                <a:r>
                  <a:rPr lang="ru-RU" sz="1600" dirty="0">
                    <a:cs typeface="Times New Roman" panose="02020603050405020304" pitchFamily="18" charset="0"/>
                  </a:rPr>
                  <a:t>где</a:t>
                </a:r>
                <a14:m>
                  <m:oMath xmlns:m="http://schemas.openxmlformats.org/officeDocument/2006/math">
                    <m:sSub>
                      <m:sSubPr>
                        <m:ctrlPr>
                          <a:rPr lang="ru-RU" sz="1600" i="1">
                            <a:latin typeface="Cambria Math" panose="02040503050406030204" pitchFamily="18" charset="0"/>
                          </a:rPr>
                        </m:ctrlPr>
                      </m:sSubPr>
                      <m:e>
                        <m:r>
                          <a:rPr lang="ru-RU" sz="1600" b="0" i="1" smtClean="0">
                            <a:latin typeface="Cambria Math" panose="02040503050406030204" pitchFamily="18" charset="0"/>
                          </a:rPr>
                          <m:t>  </m:t>
                        </m:r>
                        <m:r>
                          <a:rPr lang="ru-RU" sz="1600" i="1">
                            <a:latin typeface="Cambria Math" panose="02040503050406030204" pitchFamily="18" charset="0"/>
                          </a:rPr>
                          <m:t>𝑑</m:t>
                        </m:r>
                      </m:e>
                      <m:sub>
                        <m:r>
                          <a:rPr lang="ru-RU" sz="1600" i="1">
                            <a:latin typeface="Cambria Math" panose="02040503050406030204" pitchFamily="18" charset="0"/>
                          </a:rPr>
                          <m:t>2</m:t>
                        </m:r>
                      </m:sub>
                    </m:sSub>
                  </m:oMath>
                </a14:m>
                <a:r>
                  <a:rPr lang="ru-RU" sz="1600" dirty="0">
                    <a:cs typeface="Times New Roman" panose="02020603050405020304" pitchFamily="18" charset="0"/>
                  </a:rPr>
                  <a:t> </a:t>
                </a:r>
                <a:r>
                  <a:rPr lang="en-US" sz="1600" dirty="0">
                    <a:cs typeface="Times New Roman" panose="02020603050405020304" pitchFamily="18" charset="0"/>
                  </a:rPr>
                  <a:t>-</a:t>
                </a:r>
                <a:r>
                  <a:rPr lang="ru-RU" sz="1600" dirty="0">
                    <a:cs typeface="Times New Roman" panose="02020603050405020304" pitchFamily="18" charset="0"/>
                  </a:rPr>
                  <a:t> внешний диаметр ствола</a:t>
                </a:r>
                <a:r>
                  <a:rPr lang="en-US" sz="1600" dirty="0">
                    <a:cs typeface="Times New Roman" panose="02020603050405020304" pitchFamily="18" charset="0"/>
                  </a:rPr>
                  <a:t>,</a:t>
                </a:r>
                <a:endParaRPr lang="ru-RU" sz="1600" dirty="0">
                  <a:cs typeface="Times New Roman" panose="02020603050405020304" pitchFamily="18" charset="0"/>
                </a:endParaRPr>
              </a:p>
              <a:p>
                <a:pPr marL="0" indent="0">
                  <a:buNone/>
                </a:pPr>
                <a:r>
                  <a:rPr lang="ru-RU" sz="1600" dirty="0"/>
                  <a:t>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r>
                          <a:rPr lang="ru-RU" sz="1600" b="0" i="1" smtClean="0">
                            <a:latin typeface="Cambria Math" panose="02040503050406030204" pitchFamily="18" charset="0"/>
                          </a:rPr>
                          <m:t> </m:t>
                        </m:r>
                      </m:sub>
                    </m:sSub>
                  </m:oMath>
                </a14:m>
                <a:r>
                  <a:rPr lang="ru-RU" sz="1600" dirty="0">
                    <a:cs typeface="Times New Roman" panose="02020603050405020304" pitchFamily="18" charset="0"/>
                  </a:rPr>
                  <a:t>- внутренний диметр ствола </a:t>
                </a:r>
                <a:r>
                  <a:rPr lang="en-US" sz="1600" dirty="0">
                    <a:cs typeface="Times New Roman" panose="02020603050405020304" pitchFamily="18" charset="0"/>
                  </a:rPr>
                  <a:t>;</a:t>
                </a:r>
                <a:endParaRPr lang="ru-RU" sz="1600" dirty="0">
                  <a:cs typeface="Times New Roman" panose="02020603050405020304" pitchFamily="18" charset="0"/>
                </a:endParaRPr>
              </a:p>
              <a:p>
                <a:pPr marL="0" indent="0">
                  <a:buNone/>
                </a:pPr>
                <a:r>
                  <a:rPr lang="ru-RU" sz="1600" dirty="0">
                    <a:cs typeface="Times New Roman" panose="02020603050405020304" pitchFamily="18" charset="0"/>
                  </a:rPr>
                  <a:t>β– относительная </a:t>
                </a:r>
                <a:r>
                  <a:rPr lang="ru-RU" sz="1600" dirty="0" err="1">
                    <a:cs typeface="Times New Roman" panose="02020603050405020304" pitchFamily="18" charset="0"/>
                  </a:rPr>
                  <a:t>разностенность</a:t>
                </a:r>
                <a:r>
                  <a:rPr lang="ru-RU" sz="1600" dirty="0">
                    <a:cs typeface="Times New Roman" panose="02020603050405020304" pitchFamily="18" charset="0"/>
                  </a:rPr>
                  <a:t> трубы;</a:t>
                </a:r>
                <a:endParaRPr lang="en-US" sz="1600" dirty="0">
                  <a:cs typeface="Times New Roman" panose="02020603050405020304" pitchFamily="18" charset="0"/>
                </a:endParaRPr>
              </a:p>
              <a:p>
                <a:pPr marL="0" indent="0">
                  <a:buNone/>
                </a:pPr>
                <a14:m>
                  <m:oMath xmlns:m="http://schemas.openxmlformats.org/officeDocument/2006/math">
                    <m:r>
                      <a:rPr lang="ru-RU" sz="1600" i="1">
                        <a:latin typeface="Cambria Math" panose="02040503050406030204" pitchFamily="18" charset="0"/>
                      </a:rPr>
                      <m:t>𝛽</m:t>
                    </m:r>
                    <m:r>
                      <a:rPr lang="ru-RU" sz="1600" i="1">
                        <a:latin typeface="Cambria Math" panose="02040503050406030204" pitchFamily="18" charset="0"/>
                      </a:rPr>
                      <m:t>=</m:t>
                    </m:r>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oMath>
                </a14:m>
                <a:r>
                  <a:rPr lang="en-US" sz="1600" dirty="0">
                    <a:cs typeface="Times New Roman" panose="02020603050405020304" pitchFamily="18" charset="0"/>
                  </a:rPr>
                  <a:t>;</a:t>
                </a:r>
                <a:r>
                  <a:rPr lang="ru-RU" sz="1600" dirty="0">
                    <a:cs typeface="Times New Roman" panose="02020603050405020304" pitchFamily="18" charset="0"/>
                  </a:rPr>
                  <a:t>   (4)</a:t>
                </a:r>
                <a:endParaRPr lang="en-US" sz="1600" dirty="0">
                  <a:cs typeface="Times New Roman" panose="02020603050405020304" pitchFamily="18" charset="0"/>
                </a:endParaRPr>
              </a:p>
              <a:p>
                <a:pPr marL="0" indent="0">
                  <a:buNone/>
                </a:pPr>
                <a:r>
                  <a:rPr lang="ru-RU" sz="1600" dirty="0">
                    <a:cs typeface="Times New Roman" panose="02020603050405020304" pitchFamily="18" charset="0"/>
                  </a:rPr>
                  <a:t>где </a:t>
                </a:r>
                <a14:m>
                  <m:oMath xmlns:m="http://schemas.openxmlformats.org/officeDocument/2006/math">
                    <m:r>
                      <a:rPr lang="ru-RU" sz="1600" i="1">
                        <a:latin typeface="Cambria Math" panose="02040503050406030204" pitchFamily="18" charset="0"/>
                      </a:rPr>
                      <m:t>𝛿</m:t>
                    </m:r>
                  </m:oMath>
                </a14:m>
                <a:r>
                  <a:rPr lang="ru-RU" sz="1600" dirty="0">
                    <a:cs typeface="Times New Roman" panose="02020603050405020304" pitchFamily="18" charset="0"/>
                  </a:rPr>
                  <a:t> - </a:t>
                </a:r>
                <a:r>
                  <a:rPr lang="ru-RU" sz="1600" dirty="0" err="1"/>
                  <a:t>разностенность</a:t>
                </a:r>
                <a:r>
                  <a:rPr lang="ru-RU" sz="1600" dirty="0"/>
                  <a:t> по всей длине трубы</a:t>
                </a:r>
                <a:r>
                  <a:rPr lang="en-US" sz="1600" dirty="0"/>
                  <a:t>;</a:t>
                </a:r>
                <a:r>
                  <a:rPr lang="ru-RU" sz="1600" dirty="0"/>
                  <a:t> </a:t>
                </a:r>
                <a:endParaRPr lang="ru-RU" sz="1600" dirty="0">
                  <a:cs typeface="Times New Roman" panose="02020603050405020304" pitchFamily="18" charset="0"/>
                </a:endParaRPr>
              </a:p>
              <a:p>
                <a:pPr marL="0" indent="0">
                  <a:buNone/>
                </a:pP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𝑛</m:t>
                        </m:r>
                      </m:e>
                      <m:sub>
                        <m:r>
                          <a:rPr lang="ru-RU" sz="1600" i="1">
                            <a:latin typeface="Cambria Math" panose="02040503050406030204" pitchFamily="18" charset="0"/>
                          </a:rPr>
                          <m:t>𝑒</m:t>
                        </m:r>
                      </m:sub>
                    </m:sSub>
                    <m:r>
                      <a:rPr lang="ru-RU" sz="1600" i="1">
                        <a:latin typeface="Cambria Math" panose="02040503050406030204" pitchFamily="18" charset="0"/>
                      </a:rPr>
                      <m:t> </m:t>
                    </m:r>
                  </m:oMath>
                </a14:m>
                <a:r>
                  <a:rPr lang="ru-RU" sz="1600" dirty="0">
                    <a:cs typeface="Times New Roman" panose="02020603050405020304" pitchFamily="18" charset="0"/>
                  </a:rPr>
                  <a:t>- коэффициент запаса прочности по упругому сопротивлению</a:t>
                </a:r>
                <a:r>
                  <a:rPr lang="en-US" sz="1600" dirty="0">
                    <a:cs typeface="Times New Roman" panose="02020603050405020304" pitchFamily="18" charset="0"/>
                  </a:rPr>
                  <a:t>;</a:t>
                </a:r>
                <a:endParaRPr lang="ru-RU" sz="1600" dirty="0">
                  <a:cs typeface="Times New Roman" panose="02020603050405020304" pitchFamily="18" charset="0"/>
                </a:endParaRPr>
              </a:p>
              <a:p>
                <a:pPr marL="0" indent="0">
                  <a:buNone/>
                </a:pP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𝑛</m:t>
                        </m:r>
                      </m:e>
                      <m:sub>
                        <m:r>
                          <a:rPr lang="ru-RU" sz="1600" i="1">
                            <a:latin typeface="Cambria Math" panose="02040503050406030204" pitchFamily="18" charset="0"/>
                          </a:rPr>
                          <m:t>𝑒</m:t>
                        </m:r>
                      </m:sub>
                    </m:sSub>
                    <m:r>
                      <a:rPr lang="ru-RU" sz="1600" i="1">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𝑝</m:t>
                            </m:r>
                          </m:e>
                          <m:sub>
                            <m:r>
                              <a:rPr lang="ru-RU" sz="1600" i="1">
                                <a:latin typeface="Cambria Math" panose="02040503050406030204" pitchFamily="18" charset="0"/>
                              </a:rPr>
                              <m:t>𝑒</m:t>
                            </m:r>
                          </m:sub>
                        </m:sSub>
                      </m:num>
                      <m:den>
                        <m:r>
                          <a:rPr lang="ru-RU" sz="1600" i="1">
                            <a:latin typeface="Cambria Math" panose="02040503050406030204" pitchFamily="18" charset="0"/>
                          </a:rPr>
                          <m:t>𝑝</m:t>
                        </m:r>
                      </m:den>
                    </m:f>
                  </m:oMath>
                </a14:m>
                <a:r>
                  <a:rPr lang="en-US" sz="1600" dirty="0">
                    <a:cs typeface="Times New Roman" panose="02020603050405020304" pitchFamily="18" charset="0"/>
                  </a:rPr>
                  <a:t>;</a:t>
                </a:r>
                <a:r>
                  <a:rPr lang="ru-RU" sz="1600" dirty="0">
                    <a:cs typeface="Times New Roman" panose="02020603050405020304" pitchFamily="18" charset="0"/>
                  </a:rPr>
                  <a:t>    (5)</a:t>
                </a:r>
              </a:p>
              <a:p>
                <a:pPr marL="0" indent="0">
                  <a:buNone/>
                </a:pPr>
                <a:endParaRPr lang="ru-RU" sz="1400" dirty="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F15850CC-B2D8-4FDF-BD1E-2DBDDCB4F91F}"/>
                  </a:ext>
                </a:extLst>
              </p:cNvPr>
              <p:cNvSpPr>
                <a:spLocks noGrp="1" noRot="1" noChangeAspect="1" noMove="1" noResize="1" noEditPoints="1" noAdjustHandles="1" noChangeArrowheads="1" noChangeShapeType="1" noTextEdit="1"/>
              </p:cNvSpPr>
              <p:nvPr>
                <p:ph idx="1"/>
              </p:nvPr>
            </p:nvSpPr>
            <p:spPr>
              <a:xfrm>
                <a:off x="178130" y="1576293"/>
                <a:ext cx="8337220" cy="5153341"/>
              </a:xfrm>
              <a:blipFill>
                <a:blip r:embed="rId2"/>
                <a:stretch>
                  <a:fillRect l="-365" t="-828"/>
                </a:stretch>
              </a:blipFill>
            </p:spPr>
            <p:txBody>
              <a:bodyPr/>
              <a:lstStyle/>
              <a:p>
                <a:r>
                  <a:rPr lang="ru-RU">
                    <a:noFill/>
                  </a:rPr>
                  <a:t> </a:t>
                </a:r>
              </a:p>
            </p:txBody>
          </p:sp>
        </mc:Fallback>
      </mc:AlternateContent>
      <p:sp>
        <p:nvSpPr>
          <p:cNvPr id="4" name="TextBox 3">
            <a:extLst>
              <a:ext uri="{FF2B5EF4-FFF2-40B4-BE49-F238E27FC236}">
                <a16:creationId xmlns:a16="http://schemas.microsoft.com/office/drawing/2014/main" id="{6DD45123-F25C-446F-B2A7-3B8E907BF8E6}"/>
              </a:ext>
            </a:extLst>
          </p:cNvPr>
          <p:cNvSpPr txBox="1"/>
          <p:nvPr/>
        </p:nvSpPr>
        <p:spPr>
          <a:xfrm>
            <a:off x="4923275" y="3457626"/>
            <a:ext cx="3963090" cy="523220"/>
          </a:xfrm>
          <a:prstGeom prst="rect">
            <a:avLst/>
          </a:prstGeom>
          <a:noFill/>
        </p:spPr>
        <p:txBody>
          <a:bodyPr wrap="square" rtlCol="0">
            <a:spAutoFit/>
          </a:bodyPr>
          <a:lstStyle/>
          <a:p>
            <a:r>
              <a:rPr lang="ru-RU" sz="1400" dirty="0"/>
              <a:t>Рисунок 4 – плоское деформированное (а) и плоское напряженное (б) состояния.</a:t>
            </a:r>
          </a:p>
        </p:txBody>
      </p:sp>
      <p:pic>
        <p:nvPicPr>
          <p:cNvPr id="7" name="Рисунок 6">
            <a:extLst>
              <a:ext uri="{FF2B5EF4-FFF2-40B4-BE49-F238E27FC236}">
                <a16:creationId xmlns:a16="http://schemas.microsoft.com/office/drawing/2014/main" id="{4C888BB4-BCFE-4A8D-A485-8B43E5BEBA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18883" y="2014352"/>
            <a:ext cx="3571875" cy="1266825"/>
          </a:xfrm>
          <a:prstGeom prst="rect">
            <a:avLst/>
          </a:prstGeom>
          <a:noFill/>
          <a:ln>
            <a:noFill/>
          </a:ln>
        </p:spPr>
      </p:pic>
      <p:sp>
        <p:nvSpPr>
          <p:cNvPr id="5" name="Номер слайда 4">
            <a:extLst>
              <a:ext uri="{FF2B5EF4-FFF2-40B4-BE49-F238E27FC236}">
                <a16:creationId xmlns:a16="http://schemas.microsoft.com/office/drawing/2014/main" id="{4BD3C3F7-D9B0-4014-56C1-3CD53F1D441A}"/>
              </a:ext>
            </a:extLst>
          </p:cNvPr>
          <p:cNvSpPr>
            <a:spLocks noGrp="1"/>
          </p:cNvSpPr>
          <p:nvPr>
            <p:ph type="sldNum" sz="quarter" idx="12"/>
          </p:nvPr>
        </p:nvSpPr>
        <p:spPr/>
        <p:txBody>
          <a:bodyPr/>
          <a:lstStyle/>
          <a:p>
            <a:fld id="{16DE10BE-1523-4E39-9DE1-6A86857F7259}" type="slidenum">
              <a:rPr lang="ru-RU" smtClean="0"/>
              <a:t>3</a:t>
            </a:fld>
            <a:endParaRPr lang="ru-RU"/>
          </a:p>
        </p:txBody>
      </p:sp>
    </p:spTree>
    <p:extLst>
      <p:ext uri="{BB962C8B-B14F-4D97-AF65-F5344CB8AC3E}">
        <p14:creationId xmlns:p14="http://schemas.microsoft.com/office/powerpoint/2010/main" val="64826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png">
            <a:extLst>
              <a:ext uri="{FF2B5EF4-FFF2-40B4-BE49-F238E27FC236}">
                <a16:creationId xmlns:a16="http://schemas.microsoft.com/office/drawing/2014/main" id="{81EB3F9E-DF6C-4D6E-B386-0A9D518B187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29085" y="3179319"/>
            <a:ext cx="2405330" cy="2793287"/>
          </a:xfrm>
          <a:prstGeom prst="rect">
            <a:avLst/>
          </a:prstGeom>
        </p:spPr>
      </p:pic>
      <p:sp>
        <p:nvSpPr>
          <p:cNvPr id="2" name="Заголовок 1">
            <a:extLst>
              <a:ext uri="{FF2B5EF4-FFF2-40B4-BE49-F238E27FC236}">
                <a16:creationId xmlns:a16="http://schemas.microsoft.com/office/drawing/2014/main" id="{EAE2812D-1E55-46EA-A70B-59FF583C0BFB}"/>
              </a:ext>
            </a:extLst>
          </p:cNvPr>
          <p:cNvSpPr>
            <a:spLocks noGrp="1"/>
          </p:cNvSpPr>
          <p:nvPr>
            <p:ph type="title"/>
          </p:nvPr>
        </p:nvSpPr>
        <p:spPr>
          <a:xfrm>
            <a:off x="2466363" y="-157598"/>
            <a:ext cx="4211273" cy="994172"/>
          </a:xfrm>
        </p:spPr>
        <p:txBody>
          <a:bodyPr>
            <a:normAutofit/>
          </a:bodyPr>
          <a:lstStyle/>
          <a:p>
            <a:r>
              <a:rPr lang="ru-RU" sz="2400" dirty="0">
                <a:latin typeface="Times New Roman" panose="02020603050405020304" pitchFamily="18" charset="0"/>
                <a:cs typeface="Times New Roman" panose="02020603050405020304" pitchFamily="18" charset="0"/>
              </a:rPr>
              <a:t>Предельное давление в стволе</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7E40AF4-FEB3-4742-A288-9A53C2502A1A}"/>
                  </a:ext>
                </a:extLst>
              </p:cNvPr>
              <p:cNvSpPr>
                <a:spLocks noGrp="1"/>
              </p:cNvSpPr>
              <p:nvPr>
                <p:ph idx="1"/>
              </p:nvPr>
            </p:nvSpPr>
            <p:spPr>
              <a:xfrm>
                <a:off x="0" y="653616"/>
                <a:ext cx="5299970" cy="6204383"/>
              </a:xfrm>
            </p:spPr>
            <p:txBody>
              <a:bodyPr>
                <a:noAutofit/>
              </a:bodyPr>
              <a:lstStyle/>
              <a:p>
                <a:pPr marL="0" indent="0">
                  <a:buNone/>
                </a:pPr>
                <a14:m>
                  <m:oMath xmlns:m="http://schemas.openxmlformats.org/officeDocument/2006/math">
                    <m:sSup>
                      <m:sSupPr>
                        <m:ctrlPr>
                          <a:rPr lang="ru-RU" sz="1350" i="1">
                            <a:latin typeface="Cambria Math" panose="02040503050406030204" pitchFamily="18" charset="0"/>
                          </a:rPr>
                        </m:ctrlPr>
                      </m:sSupPr>
                      <m:e>
                        <m:r>
                          <a:rPr lang="ru-RU" sz="1350" i="1">
                            <a:latin typeface="Cambria Math" panose="02040503050406030204" pitchFamily="18" charset="0"/>
                          </a:rPr>
                          <m:t>𝜑</m:t>
                        </m:r>
                      </m:e>
                      <m:sup>
                        <m:r>
                          <a:rPr lang="ru-RU" sz="1350" i="1">
                            <a:latin typeface="Cambria Math" panose="02040503050406030204" pitchFamily="18" charset="0"/>
                          </a:rPr>
                          <m:t>2</m:t>
                        </m:r>
                      </m:sup>
                    </m:sSup>
                    <m:r>
                      <a:rPr lang="ru-RU" sz="1350" i="1">
                        <a:latin typeface="Cambria Math" panose="02040503050406030204" pitchFamily="18" charset="0"/>
                      </a:rPr>
                      <m:t>=</m:t>
                    </m:r>
                    <m:f>
                      <m:fPr>
                        <m:ctrlPr>
                          <a:rPr lang="ru-RU" sz="1350" i="1">
                            <a:latin typeface="Cambria Math" panose="02040503050406030204" pitchFamily="18" charset="0"/>
                          </a:rPr>
                        </m:ctrlPr>
                      </m:fPr>
                      <m:num>
                        <m:f>
                          <m:fPr>
                            <m:ctrlPr>
                              <a:rPr lang="ru-RU" sz="1350" i="1">
                                <a:latin typeface="Cambria Math" panose="02040503050406030204" pitchFamily="18" charset="0"/>
                              </a:rPr>
                            </m:ctrlPr>
                          </m:fPr>
                          <m:num>
                            <m:sSub>
                              <m:sSubPr>
                                <m:ctrlPr>
                                  <a:rPr lang="ru-RU" sz="1350" i="1">
                                    <a:latin typeface="Cambria Math" panose="02040503050406030204" pitchFamily="18" charset="0"/>
                                  </a:rPr>
                                </m:ctrlPr>
                              </m:sSubPr>
                              <m:e>
                                <m:r>
                                  <a:rPr lang="ru-RU" sz="1350" i="1">
                                    <a:latin typeface="Cambria Math" panose="02040503050406030204" pitchFamily="18" charset="0"/>
                                  </a:rPr>
                                  <m:t>𝜎</m:t>
                                </m:r>
                              </m:e>
                              <m:sub>
                                <m:r>
                                  <a:rPr lang="ru-RU" sz="1350" i="1">
                                    <a:latin typeface="Cambria Math" panose="02040503050406030204" pitchFamily="18" charset="0"/>
                                  </a:rPr>
                                  <m:t>𝑠</m:t>
                                </m:r>
                              </m:sub>
                            </m:sSub>
                          </m:num>
                          <m:den>
                            <m:sSub>
                              <m:sSubPr>
                                <m:ctrlPr>
                                  <a:rPr lang="ru-RU" sz="1350" i="1">
                                    <a:latin typeface="Cambria Math" panose="02040503050406030204" pitchFamily="18" charset="0"/>
                                  </a:rPr>
                                </m:ctrlPr>
                              </m:sSubPr>
                              <m:e>
                                <m:r>
                                  <a:rPr lang="ru-RU" sz="1350" i="1">
                                    <a:latin typeface="Cambria Math" panose="02040503050406030204" pitchFamily="18" charset="0"/>
                                  </a:rPr>
                                  <m:t>𝜎</m:t>
                                </m:r>
                              </m:e>
                              <m:sub>
                                <m:r>
                                  <a:rPr lang="ru-RU" sz="1350" i="1">
                                    <a:latin typeface="Cambria Math" panose="02040503050406030204" pitchFamily="18" charset="0"/>
                                  </a:rPr>
                                  <m:t>𝑒</m:t>
                                </m:r>
                              </m:sub>
                            </m:sSub>
                          </m:den>
                        </m:f>
                        <m:r>
                          <a:rPr lang="ru-RU" sz="1350" i="1">
                            <a:latin typeface="Cambria Math" panose="02040503050406030204" pitchFamily="18" charset="0"/>
                          </a:rPr>
                          <m:t>−</m:t>
                        </m:r>
                        <m:sSub>
                          <m:sSubPr>
                            <m:ctrlPr>
                              <a:rPr lang="ru-RU" sz="1350" i="1">
                                <a:latin typeface="Cambria Math" panose="02040503050406030204" pitchFamily="18" charset="0"/>
                              </a:rPr>
                            </m:ctrlPr>
                          </m:sSubPr>
                          <m:e>
                            <m:r>
                              <a:rPr lang="ru-RU" sz="1350" i="1">
                                <a:latin typeface="Cambria Math" panose="02040503050406030204" pitchFamily="18" charset="0"/>
                              </a:rPr>
                              <m:t>𝑁</m:t>
                            </m:r>
                          </m:e>
                          <m:sub>
                            <m:r>
                              <a:rPr lang="ru-RU" sz="1350" i="1">
                                <a:latin typeface="Cambria Math" panose="02040503050406030204" pitchFamily="18" charset="0"/>
                              </a:rPr>
                              <m:t>1</m:t>
                            </m:r>
                          </m:sub>
                        </m:sSub>
                      </m:num>
                      <m:den>
                        <m:r>
                          <a:rPr lang="ru-RU" sz="1350" i="1">
                            <a:latin typeface="Cambria Math" panose="02040503050406030204" pitchFamily="18" charset="0"/>
                          </a:rPr>
                          <m:t>1−</m:t>
                        </m:r>
                        <m:sSub>
                          <m:sSubPr>
                            <m:ctrlPr>
                              <a:rPr lang="ru-RU" sz="1350" i="1">
                                <a:latin typeface="Cambria Math" panose="02040503050406030204" pitchFamily="18" charset="0"/>
                              </a:rPr>
                            </m:ctrlPr>
                          </m:sSubPr>
                          <m:e>
                            <m:r>
                              <a:rPr lang="ru-RU" sz="1350" i="1">
                                <a:latin typeface="Cambria Math" panose="02040503050406030204" pitchFamily="18" charset="0"/>
                              </a:rPr>
                              <m:t>𝑁</m:t>
                            </m:r>
                          </m:e>
                          <m:sub>
                            <m:r>
                              <a:rPr lang="ru-RU" sz="1350" i="1">
                                <a:latin typeface="Cambria Math" panose="02040503050406030204" pitchFamily="18" charset="0"/>
                              </a:rPr>
                              <m:t>1</m:t>
                            </m:r>
                          </m:sub>
                        </m:sSub>
                      </m:den>
                    </m:f>
                  </m:oMath>
                </a14:m>
                <a:r>
                  <a:rPr lang="ru-RU" sz="1350" dirty="0">
                    <a:latin typeface="Times New Roman" panose="02020603050405020304" pitchFamily="18" charset="0"/>
                    <a:cs typeface="Times New Roman" panose="02020603050405020304" pitchFamily="18" charset="0"/>
                  </a:rPr>
                  <a:t>,	 (6)                                               </a:t>
                </a:r>
              </a:p>
              <a:p>
                <a:pPr marL="0" indent="0">
                  <a:buNone/>
                </a:pPr>
                <a:r>
                  <a:rPr lang="ru-RU" sz="1350" dirty="0">
                    <a:latin typeface="Times New Roman" panose="02020603050405020304" pitchFamily="18" charset="0"/>
                    <a:cs typeface="Times New Roman" panose="02020603050405020304" pitchFamily="18" charset="0"/>
                  </a:rPr>
                  <a:t>Где </a:t>
                </a:r>
                <a14:m>
                  <m:oMath xmlns:m="http://schemas.openxmlformats.org/officeDocument/2006/math">
                    <m:sSub>
                      <m:sSubPr>
                        <m:ctrlPr>
                          <a:rPr lang="ru-RU" sz="1350" i="1">
                            <a:latin typeface="Cambria Math" panose="02040503050406030204" pitchFamily="18" charset="0"/>
                          </a:rPr>
                        </m:ctrlPr>
                      </m:sSubPr>
                      <m:e>
                        <m:r>
                          <a:rPr lang="ru-RU" sz="1350" i="1">
                            <a:latin typeface="Cambria Math" panose="02040503050406030204" pitchFamily="18" charset="0"/>
                          </a:rPr>
                          <m:t>𝑁</m:t>
                        </m:r>
                      </m:e>
                      <m:sub>
                        <m:r>
                          <a:rPr lang="ru-RU" sz="1350" i="1">
                            <a:latin typeface="Cambria Math" panose="02040503050406030204" pitchFamily="18" charset="0"/>
                          </a:rPr>
                          <m:t>1</m:t>
                        </m:r>
                      </m:sub>
                    </m:sSub>
                    <m:r>
                      <a:rPr lang="ru-RU" sz="1350" i="1">
                        <a:latin typeface="Cambria Math" panose="02040503050406030204" pitchFamily="18" charset="0"/>
                      </a:rPr>
                      <m:t>=</m:t>
                    </m:r>
                    <m:f>
                      <m:fPr>
                        <m:ctrlPr>
                          <a:rPr lang="ru-RU" sz="1350" i="1">
                            <a:latin typeface="Cambria Math" panose="02040503050406030204" pitchFamily="18" charset="0"/>
                          </a:rPr>
                        </m:ctrlPr>
                      </m:fPr>
                      <m:num>
                        <m:r>
                          <a:rPr lang="ru-RU" sz="1350" i="1">
                            <a:latin typeface="Cambria Math" panose="02040503050406030204" pitchFamily="18" charset="0"/>
                          </a:rPr>
                          <m:t>3</m:t>
                        </m:r>
                        <m:r>
                          <a:rPr lang="ru-RU" sz="1350" i="1">
                            <a:latin typeface="Cambria Math" panose="02040503050406030204" pitchFamily="18" charset="0"/>
                          </a:rPr>
                          <m:t>𝐺</m:t>
                        </m:r>
                        <m:sSubSup>
                          <m:sSubSupPr>
                            <m:ctrlPr>
                              <a:rPr lang="ru-RU" sz="1350" i="1">
                                <a:latin typeface="Cambria Math" panose="02040503050406030204" pitchFamily="18" charset="0"/>
                              </a:rPr>
                            </m:ctrlPr>
                          </m:sSubSupPr>
                          <m:e>
                            <m:r>
                              <a:rPr lang="ru-RU" sz="1350" i="1">
                                <a:latin typeface="Cambria Math" panose="02040503050406030204" pitchFamily="18" charset="0"/>
                              </a:rPr>
                              <m:t>𝜀</m:t>
                            </m:r>
                          </m:e>
                          <m:sub>
                            <m:r>
                              <a:rPr lang="ru-RU" sz="1350" i="1">
                                <a:latin typeface="Cambria Math" panose="02040503050406030204" pitchFamily="18" charset="0"/>
                              </a:rPr>
                              <m:t>𝑠</m:t>
                            </m:r>
                          </m:sub>
                          <m:sup>
                            <m:r>
                              <a:rPr lang="ru-RU" sz="1350" i="1">
                                <a:latin typeface="Cambria Math" panose="02040503050406030204" pitchFamily="18" charset="0"/>
                              </a:rPr>
                              <m:t>𝑝</m:t>
                            </m:r>
                          </m:sup>
                        </m:sSubSup>
                      </m:num>
                      <m:den>
                        <m:r>
                          <a:rPr lang="ru-RU" sz="1350" i="1">
                            <a:latin typeface="Cambria Math" panose="02040503050406030204" pitchFamily="18" charset="0"/>
                          </a:rPr>
                          <m:t>3</m:t>
                        </m:r>
                        <m:r>
                          <a:rPr lang="ru-RU" sz="1350" i="1">
                            <a:latin typeface="Cambria Math" panose="02040503050406030204" pitchFamily="18" charset="0"/>
                          </a:rPr>
                          <m:t>𝐺</m:t>
                        </m:r>
                        <m:sSubSup>
                          <m:sSubSupPr>
                            <m:ctrlPr>
                              <a:rPr lang="ru-RU" sz="1350" i="1">
                                <a:latin typeface="Cambria Math" panose="02040503050406030204" pitchFamily="18" charset="0"/>
                              </a:rPr>
                            </m:ctrlPr>
                          </m:sSubSupPr>
                          <m:e>
                            <m:r>
                              <a:rPr lang="ru-RU" sz="1350" i="1">
                                <a:latin typeface="Cambria Math" panose="02040503050406030204" pitchFamily="18" charset="0"/>
                              </a:rPr>
                              <m:t>𝜀</m:t>
                            </m:r>
                          </m:e>
                          <m:sub>
                            <m:r>
                              <a:rPr lang="ru-RU" sz="1350" i="1">
                                <a:latin typeface="Cambria Math" panose="02040503050406030204" pitchFamily="18" charset="0"/>
                              </a:rPr>
                              <m:t>𝑠</m:t>
                            </m:r>
                          </m:sub>
                          <m:sup>
                            <m:r>
                              <a:rPr lang="ru-RU" sz="1350" i="1">
                                <a:latin typeface="Cambria Math" panose="02040503050406030204" pitchFamily="18" charset="0"/>
                              </a:rPr>
                              <m:t>𝑝</m:t>
                            </m:r>
                          </m:sup>
                        </m:sSubSup>
                        <m:r>
                          <a:rPr lang="ru-RU" sz="1350" i="1">
                            <a:latin typeface="Cambria Math" panose="02040503050406030204" pitchFamily="18" charset="0"/>
                          </a:rPr>
                          <m:t>+</m:t>
                        </m:r>
                        <m:sSub>
                          <m:sSubPr>
                            <m:ctrlPr>
                              <a:rPr lang="ru-RU" sz="1350" i="1">
                                <a:latin typeface="Cambria Math" panose="02040503050406030204" pitchFamily="18" charset="0"/>
                              </a:rPr>
                            </m:ctrlPr>
                          </m:sSubPr>
                          <m:e>
                            <m:r>
                              <a:rPr lang="ru-RU" sz="1350" i="1">
                                <a:latin typeface="Cambria Math" panose="02040503050406030204" pitchFamily="18" charset="0"/>
                              </a:rPr>
                              <m:t>𝜎</m:t>
                            </m:r>
                          </m:e>
                          <m:sub>
                            <m:r>
                              <a:rPr lang="ru-RU" sz="1350" i="1">
                                <a:latin typeface="Cambria Math" panose="02040503050406030204" pitchFamily="18" charset="0"/>
                              </a:rPr>
                              <m:t>𝑠</m:t>
                            </m:r>
                          </m:sub>
                        </m:sSub>
                        <m:r>
                          <a:rPr lang="ru-RU" sz="1350" i="1">
                            <a:latin typeface="Cambria Math" panose="02040503050406030204" pitchFamily="18" charset="0"/>
                          </a:rPr>
                          <m:t>−</m:t>
                        </m:r>
                        <m:sSub>
                          <m:sSubPr>
                            <m:ctrlPr>
                              <a:rPr lang="ru-RU" sz="1350" i="1">
                                <a:latin typeface="Cambria Math" panose="02040503050406030204" pitchFamily="18" charset="0"/>
                              </a:rPr>
                            </m:ctrlPr>
                          </m:sSubPr>
                          <m:e>
                            <m:r>
                              <a:rPr lang="ru-RU" sz="1350" i="1">
                                <a:latin typeface="Cambria Math" panose="02040503050406030204" pitchFamily="18" charset="0"/>
                              </a:rPr>
                              <m:t>𝜎</m:t>
                            </m:r>
                          </m:e>
                          <m:sub>
                            <m:r>
                              <a:rPr lang="ru-RU" sz="1350" i="1">
                                <a:latin typeface="Cambria Math" panose="02040503050406030204" pitchFamily="18" charset="0"/>
                              </a:rPr>
                              <m:t>𝑒</m:t>
                            </m:r>
                          </m:sub>
                        </m:sSub>
                      </m:den>
                    </m:f>
                  </m:oMath>
                </a14:m>
                <a:r>
                  <a:rPr lang="ru-RU" sz="1350" dirty="0">
                    <a:latin typeface="Times New Roman" panose="02020603050405020304" pitchFamily="18" charset="0"/>
                    <a:cs typeface="Times New Roman" panose="02020603050405020304" pitchFamily="18" charset="0"/>
                  </a:rPr>
                  <a:t>                (7)</a:t>
                </a:r>
              </a:p>
              <a:p>
                <a:pPr marL="0" indent="0">
                  <a:buNone/>
                </a:pPr>
                <a:r>
                  <a:rPr lang="ru-RU" sz="1350" dirty="0">
                    <a:latin typeface="Times New Roman" panose="02020603050405020304" pitchFamily="18" charset="0"/>
                    <a:cs typeface="Times New Roman" panose="02020603050405020304" pitchFamily="18" charset="0"/>
                  </a:rPr>
                  <a:t>В случае, если </a:t>
                </a:r>
                <a14:m>
                  <m:oMath xmlns:m="http://schemas.openxmlformats.org/officeDocument/2006/math">
                    <m:f>
                      <m:fPr>
                        <m:ctrlPr>
                          <a:rPr lang="ru-RU" sz="1350" i="1">
                            <a:latin typeface="Cambria Math" panose="02040503050406030204" pitchFamily="18" charset="0"/>
                          </a:rPr>
                        </m:ctrlPr>
                      </m:fPr>
                      <m:num>
                        <m:sSup>
                          <m:sSupPr>
                            <m:ctrlPr>
                              <a:rPr lang="ru-RU" sz="1350" i="1">
                                <a:latin typeface="Cambria Math" panose="02040503050406030204" pitchFamily="18" charset="0"/>
                              </a:rPr>
                            </m:ctrlPr>
                          </m:sSupPr>
                          <m:e>
                            <m:r>
                              <a:rPr lang="en-US" sz="1350" i="1">
                                <a:latin typeface="Cambria Math" panose="02040503050406030204" pitchFamily="18" charset="0"/>
                              </a:rPr>
                              <m:t>𝛼</m:t>
                            </m:r>
                          </m:e>
                          <m:sup>
                            <m:r>
                              <a:rPr lang="ru-RU" sz="1350" i="1">
                                <a:latin typeface="Cambria Math" panose="02040503050406030204" pitchFamily="18" charset="0"/>
                              </a:rPr>
                              <m:t>2</m:t>
                            </m:r>
                          </m:sup>
                        </m:sSup>
                      </m:num>
                      <m:den>
                        <m:sSup>
                          <m:sSupPr>
                            <m:ctrlPr>
                              <a:rPr lang="ru-RU" sz="1350" i="1">
                                <a:latin typeface="Cambria Math" panose="02040503050406030204" pitchFamily="18" charset="0"/>
                              </a:rPr>
                            </m:ctrlPr>
                          </m:sSupPr>
                          <m:e>
                            <m:r>
                              <a:rPr lang="en-US" sz="1350" i="1">
                                <a:latin typeface="Cambria Math" panose="02040503050406030204" pitchFamily="18" charset="0"/>
                              </a:rPr>
                              <m:t>𝜑</m:t>
                            </m:r>
                          </m:e>
                          <m:sup>
                            <m:r>
                              <a:rPr lang="ru-RU" sz="1350" i="1">
                                <a:latin typeface="Cambria Math" panose="02040503050406030204" pitchFamily="18" charset="0"/>
                              </a:rPr>
                              <m:t>2</m:t>
                            </m:r>
                          </m:sup>
                        </m:sSup>
                      </m:den>
                    </m:f>
                    <m:r>
                      <a:rPr lang="ru-RU" sz="1350" i="1">
                        <a:latin typeface="Cambria Math" panose="02040503050406030204" pitchFamily="18" charset="0"/>
                      </a:rPr>
                      <m:t>≤1</m:t>
                    </m:r>
                  </m:oMath>
                </a14:m>
                <a:r>
                  <a:rPr lang="ru-RU" sz="1350" dirty="0">
                    <a:latin typeface="Times New Roman" panose="02020603050405020304" pitchFamily="18" charset="0"/>
                    <a:cs typeface="Times New Roman" panose="02020603050405020304" pitchFamily="18" charset="0"/>
                  </a:rPr>
                  <a:t>, пластические деформации по всей толщине ствола описываются участком AB диаграммы деформирования.</a:t>
                </a:r>
              </a:p>
              <a:p>
                <a:pPr marL="0" indent="0">
                  <a:buNone/>
                </a:pPr>
                <a:r>
                  <a:rPr lang="ru-RU" sz="1350" dirty="0">
                    <a:latin typeface="Times New Roman" panose="02020603050405020304" pitchFamily="18" charset="0"/>
                    <a:cs typeface="Times New Roman" panose="02020603050405020304" pitchFamily="18" charset="0"/>
                  </a:rPr>
                  <a:t>Предельное давление в этом случае вычисляется по уравнению, МПа</a:t>
                </a:r>
              </a:p>
              <a:p>
                <a:pPr marL="0" indent="0">
                  <a:buNone/>
                </a:pPr>
                <a:r>
                  <a:rPr lang="ru-RU" sz="135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1350" i="1">
                            <a:latin typeface="Cambria Math" panose="02040503050406030204" pitchFamily="18" charset="0"/>
                          </a:rPr>
                        </m:ctrlPr>
                      </m:sSubPr>
                      <m:e>
                        <m:r>
                          <a:rPr lang="en-US" sz="1350" i="1">
                            <a:latin typeface="Cambria Math" panose="02040503050406030204" pitchFamily="18" charset="0"/>
                          </a:rPr>
                          <m:t>𝑝</m:t>
                        </m:r>
                      </m:e>
                      <m:sub>
                        <m:r>
                          <a:rPr lang="en-US" sz="1350" i="1">
                            <a:latin typeface="Cambria Math" panose="02040503050406030204" pitchFamily="18" charset="0"/>
                          </a:rPr>
                          <m:t>𝑛</m:t>
                        </m:r>
                      </m:sub>
                    </m:sSub>
                    <m:r>
                      <a:rPr lang="ru-RU" sz="1350" i="1">
                        <a:latin typeface="Cambria Math" panose="02040503050406030204" pitchFamily="18" charset="0"/>
                      </a:rPr>
                      <m:t>=</m:t>
                    </m:r>
                    <m:f>
                      <m:fPr>
                        <m:ctrlPr>
                          <a:rPr lang="ru-RU" sz="1350" i="1">
                            <a:latin typeface="Cambria Math" panose="02040503050406030204" pitchFamily="18" charset="0"/>
                          </a:rPr>
                        </m:ctrlPr>
                      </m:fPr>
                      <m:num>
                        <m:sSub>
                          <m:sSubPr>
                            <m:ctrlPr>
                              <a:rPr lang="ru-RU" sz="1350" i="1">
                                <a:latin typeface="Cambria Math" panose="02040503050406030204" pitchFamily="18" charset="0"/>
                              </a:rPr>
                            </m:ctrlPr>
                          </m:sSubPr>
                          <m:e>
                            <m:r>
                              <a:rPr lang="en-US" sz="1350" i="1">
                                <a:latin typeface="Cambria Math" panose="02040503050406030204" pitchFamily="18" charset="0"/>
                              </a:rPr>
                              <m:t>𝜎</m:t>
                            </m:r>
                          </m:e>
                          <m:sub>
                            <m:r>
                              <a:rPr lang="en-US" sz="1350" i="1">
                                <a:latin typeface="Cambria Math" panose="02040503050406030204" pitchFamily="18" charset="0"/>
                              </a:rPr>
                              <m:t>𝑒</m:t>
                            </m:r>
                          </m:sub>
                        </m:sSub>
                      </m:num>
                      <m:den>
                        <m:rad>
                          <m:radPr>
                            <m:degHide m:val="on"/>
                            <m:ctrlPr>
                              <a:rPr lang="ru-RU" sz="1350" i="1">
                                <a:latin typeface="Cambria Math" panose="02040503050406030204" pitchFamily="18" charset="0"/>
                              </a:rPr>
                            </m:ctrlPr>
                          </m:radPr>
                          <m:deg/>
                          <m:e>
                            <m:r>
                              <a:rPr lang="ru-RU" sz="1350" i="1">
                                <a:latin typeface="Cambria Math" panose="02040503050406030204" pitchFamily="18" charset="0"/>
                              </a:rPr>
                              <m:t>3</m:t>
                            </m:r>
                          </m:e>
                        </m:rad>
                      </m:den>
                    </m:f>
                    <m:d>
                      <m:dPr>
                        <m:begChr m:val="["/>
                        <m:endChr m:val="]"/>
                        <m:ctrlPr>
                          <a:rPr lang="ru-RU" sz="1350" i="1">
                            <a:latin typeface="Cambria Math" panose="02040503050406030204" pitchFamily="18" charset="0"/>
                          </a:rPr>
                        </m:ctrlPr>
                      </m:dPr>
                      <m:e>
                        <m:sSup>
                          <m:sSupPr>
                            <m:ctrlPr>
                              <a:rPr lang="ru-RU" sz="1350" i="1">
                                <a:latin typeface="Cambria Math" panose="02040503050406030204" pitchFamily="18" charset="0"/>
                              </a:rPr>
                            </m:ctrlPr>
                          </m:sSupPr>
                          <m:e>
                            <m:r>
                              <a:rPr lang="en-US" sz="1350" i="1">
                                <a:latin typeface="Cambria Math" panose="02040503050406030204" pitchFamily="18" charset="0"/>
                              </a:rPr>
                              <m:t>𝛼</m:t>
                            </m:r>
                          </m:e>
                          <m:sup>
                            <m:r>
                              <a:rPr lang="ru-RU" sz="1350" i="1">
                                <a:latin typeface="Cambria Math" panose="02040503050406030204" pitchFamily="18" charset="0"/>
                              </a:rPr>
                              <m:t>2</m:t>
                            </m:r>
                          </m:sup>
                        </m:sSup>
                        <m:r>
                          <a:rPr lang="ru-RU" sz="1350" i="1">
                            <a:latin typeface="Cambria Math" panose="02040503050406030204" pitchFamily="18" charset="0"/>
                          </a:rPr>
                          <m:t>−1−</m:t>
                        </m:r>
                        <m:sSub>
                          <m:sSubPr>
                            <m:ctrlPr>
                              <a:rPr lang="ru-RU" sz="1350" i="1">
                                <a:latin typeface="Cambria Math" panose="02040503050406030204" pitchFamily="18" charset="0"/>
                              </a:rPr>
                            </m:ctrlPr>
                          </m:sSubPr>
                          <m:e>
                            <m:r>
                              <a:rPr lang="en-US" sz="1350" i="1">
                                <a:latin typeface="Cambria Math" panose="02040503050406030204" pitchFamily="18" charset="0"/>
                              </a:rPr>
                              <m:t>𝑁</m:t>
                            </m:r>
                          </m:e>
                          <m:sub>
                            <m:r>
                              <a:rPr lang="ru-RU" sz="1350" i="1">
                                <a:latin typeface="Cambria Math" panose="02040503050406030204" pitchFamily="18" charset="0"/>
                              </a:rPr>
                              <m:t>1</m:t>
                            </m:r>
                          </m:sub>
                        </m:sSub>
                        <m:r>
                          <a:rPr lang="ru-RU" sz="1350" i="1">
                            <a:latin typeface="Cambria Math" panose="02040503050406030204" pitchFamily="18" charset="0"/>
                          </a:rPr>
                          <m:t>(</m:t>
                        </m:r>
                        <m:sSup>
                          <m:sSupPr>
                            <m:ctrlPr>
                              <a:rPr lang="ru-RU" sz="1350" i="1">
                                <a:latin typeface="Cambria Math" panose="02040503050406030204" pitchFamily="18" charset="0"/>
                              </a:rPr>
                            </m:ctrlPr>
                          </m:sSupPr>
                          <m:e>
                            <m:r>
                              <a:rPr lang="en-US" sz="1350" i="1">
                                <a:latin typeface="Cambria Math" panose="02040503050406030204" pitchFamily="18" charset="0"/>
                              </a:rPr>
                              <m:t>𝛼</m:t>
                            </m:r>
                          </m:e>
                          <m:sup>
                            <m:r>
                              <a:rPr lang="ru-RU" sz="1350" i="1">
                                <a:latin typeface="Cambria Math" panose="02040503050406030204" pitchFamily="18" charset="0"/>
                              </a:rPr>
                              <m:t>2</m:t>
                            </m:r>
                          </m:sup>
                        </m:sSup>
                        <m:r>
                          <a:rPr lang="ru-RU" sz="1350" i="1">
                            <a:latin typeface="Cambria Math" panose="02040503050406030204" pitchFamily="18" charset="0"/>
                          </a:rPr>
                          <m:t>−1−</m:t>
                        </m:r>
                        <m:r>
                          <a:rPr lang="en-US" sz="1350" i="1">
                            <a:latin typeface="Cambria Math" panose="02040503050406030204" pitchFamily="18" charset="0"/>
                          </a:rPr>
                          <m:t>𝑙𝑛</m:t>
                        </m:r>
                        <m:sSup>
                          <m:sSupPr>
                            <m:ctrlPr>
                              <a:rPr lang="ru-RU" sz="1350" i="1">
                                <a:latin typeface="Cambria Math" panose="02040503050406030204" pitchFamily="18" charset="0"/>
                              </a:rPr>
                            </m:ctrlPr>
                          </m:sSupPr>
                          <m:e>
                            <m:r>
                              <a:rPr lang="en-US" sz="1350" i="1">
                                <a:latin typeface="Cambria Math" panose="02040503050406030204" pitchFamily="18" charset="0"/>
                              </a:rPr>
                              <m:t>𝛼</m:t>
                            </m:r>
                          </m:e>
                          <m:sup>
                            <m:r>
                              <a:rPr lang="ru-RU" sz="1350" i="1">
                                <a:latin typeface="Cambria Math" panose="02040503050406030204" pitchFamily="18" charset="0"/>
                              </a:rPr>
                              <m:t>2</m:t>
                            </m:r>
                          </m:sup>
                        </m:sSup>
                        <m:r>
                          <a:rPr lang="ru-RU" sz="1350" i="1">
                            <a:latin typeface="Cambria Math" panose="02040503050406030204" pitchFamily="18" charset="0"/>
                          </a:rPr>
                          <m:t>)</m:t>
                        </m:r>
                      </m:e>
                    </m:d>
                  </m:oMath>
                </a14:m>
                <a:r>
                  <a:rPr lang="ru-RU" sz="1350" dirty="0">
                    <a:latin typeface="Times New Roman" panose="02020603050405020304" pitchFamily="18" charset="0"/>
                    <a:cs typeface="Times New Roman" panose="02020603050405020304" pitchFamily="18" charset="0"/>
                  </a:rPr>
                  <a:t>      (8)                                                   </a:t>
                </a:r>
              </a:p>
              <a:p>
                <a:pPr marL="0" indent="0">
                  <a:buNone/>
                </a:pPr>
                <a:r>
                  <a:rPr lang="ru-RU" sz="1350" dirty="0">
                    <a:latin typeface="Times New Roman" panose="02020603050405020304" pitchFamily="18" charset="0"/>
                    <a:cs typeface="Times New Roman" panose="02020603050405020304" pitchFamily="18" charset="0"/>
                  </a:rPr>
                  <a:t>В случае, если </a:t>
                </a:r>
                <a14:m>
                  <m:oMath xmlns:m="http://schemas.openxmlformats.org/officeDocument/2006/math">
                    <m:f>
                      <m:fPr>
                        <m:ctrlPr>
                          <a:rPr lang="ru-RU" sz="1350" i="1">
                            <a:latin typeface="Cambria Math" panose="02040503050406030204" pitchFamily="18" charset="0"/>
                          </a:rPr>
                        </m:ctrlPr>
                      </m:fPr>
                      <m:num>
                        <m:sSup>
                          <m:sSupPr>
                            <m:ctrlPr>
                              <a:rPr lang="ru-RU" sz="1350" i="1">
                                <a:latin typeface="Cambria Math" panose="02040503050406030204" pitchFamily="18" charset="0"/>
                              </a:rPr>
                            </m:ctrlPr>
                          </m:sSupPr>
                          <m:e>
                            <m:r>
                              <a:rPr lang="en-US" sz="1350" i="1">
                                <a:latin typeface="Cambria Math" panose="02040503050406030204" pitchFamily="18" charset="0"/>
                              </a:rPr>
                              <m:t>𝛼</m:t>
                            </m:r>
                          </m:e>
                          <m:sup>
                            <m:r>
                              <a:rPr lang="ru-RU" sz="1350" i="1">
                                <a:latin typeface="Cambria Math" panose="02040503050406030204" pitchFamily="18" charset="0"/>
                              </a:rPr>
                              <m:t>2</m:t>
                            </m:r>
                          </m:sup>
                        </m:sSup>
                      </m:num>
                      <m:den>
                        <m:sSup>
                          <m:sSupPr>
                            <m:ctrlPr>
                              <a:rPr lang="ru-RU" sz="1350" i="1">
                                <a:latin typeface="Cambria Math" panose="02040503050406030204" pitchFamily="18" charset="0"/>
                              </a:rPr>
                            </m:ctrlPr>
                          </m:sSupPr>
                          <m:e>
                            <m:r>
                              <a:rPr lang="en-US" sz="1350" i="1">
                                <a:latin typeface="Cambria Math" panose="02040503050406030204" pitchFamily="18" charset="0"/>
                              </a:rPr>
                              <m:t>𝜑</m:t>
                            </m:r>
                          </m:e>
                          <m:sup>
                            <m:r>
                              <a:rPr lang="ru-RU" sz="1350" i="1">
                                <a:latin typeface="Cambria Math" panose="02040503050406030204" pitchFamily="18" charset="0"/>
                              </a:rPr>
                              <m:t>2</m:t>
                            </m:r>
                          </m:sup>
                        </m:sSup>
                      </m:den>
                    </m:f>
                    <m:r>
                      <a:rPr lang="ru-RU" sz="1350" i="1">
                        <a:latin typeface="Cambria Math" panose="02040503050406030204" pitchFamily="18" charset="0"/>
                      </a:rPr>
                      <m:t>&gt;1</m:t>
                    </m:r>
                  </m:oMath>
                </a14:m>
                <a:r>
                  <a:rPr lang="ru-RU" sz="1350" dirty="0">
                    <a:latin typeface="Times New Roman" panose="02020603050405020304" pitchFamily="18" charset="0"/>
                    <a:cs typeface="Times New Roman" panose="02020603050405020304" pitchFamily="18" charset="0"/>
                  </a:rPr>
                  <a:t>,	 пластические деформации в стволе будут описываться участками AB и BC диаграммы деформирования. </a:t>
                </a:r>
              </a:p>
              <a:p>
                <a:pPr marL="0" indent="0">
                  <a:buNone/>
                </a:pPr>
                <a:r>
                  <a:rPr lang="ru-RU" sz="1350" dirty="0">
                    <a:latin typeface="Times New Roman" panose="02020603050405020304" pitchFamily="18" charset="0"/>
                    <a:cs typeface="Times New Roman" panose="02020603050405020304" pitchFamily="18" charset="0"/>
                  </a:rPr>
                  <a:t>Предельное давление в этом случае вычисляется по уравнению, МПа</a:t>
                </a:r>
              </a:p>
              <a:p>
                <a:pPr marL="0" indent="0">
                  <a:buNone/>
                </a:pPr>
                <a:r>
                  <a:rPr lang="ru-RU" sz="135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1350" i="1">
                            <a:latin typeface="Cambria Math" panose="02040503050406030204" pitchFamily="18" charset="0"/>
                          </a:rPr>
                        </m:ctrlPr>
                      </m:sSubPr>
                      <m:e>
                        <m:r>
                          <a:rPr lang="ru-RU" sz="1350" i="1">
                            <a:latin typeface="Cambria Math" panose="02040503050406030204" pitchFamily="18" charset="0"/>
                          </a:rPr>
                          <m:t>𝑝</m:t>
                        </m:r>
                      </m:e>
                      <m:sub>
                        <m:r>
                          <a:rPr lang="ru-RU" sz="1350" i="1">
                            <a:latin typeface="Cambria Math" panose="02040503050406030204" pitchFamily="18" charset="0"/>
                          </a:rPr>
                          <m:t>𝑛</m:t>
                        </m:r>
                      </m:sub>
                    </m:sSub>
                    <m:r>
                      <a:rPr lang="ru-RU" sz="1350" i="1">
                        <a:latin typeface="Cambria Math" panose="02040503050406030204" pitchFamily="18" charset="0"/>
                      </a:rPr>
                      <m:t>=</m:t>
                    </m:r>
                    <m:f>
                      <m:fPr>
                        <m:ctrlPr>
                          <a:rPr lang="ru-RU" sz="1350" i="1">
                            <a:latin typeface="Cambria Math" panose="02040503050406030204" pitchFamily="18" charset="0"/>
                          </a:rPr>
                        </m:ctrlPr>
                      </m:fPr>
                      <m:num>
                        <m:sSub>
                          <m:sSubPr>
                            <m:ctrlPr>
                              <a:rPr lang="ru-RU" sz="1350" i="1">
                                <a:latin typeface="Cambria Math" panose="02040503050406030204" pitchFamily="18" charset="0"/>
                              </a:rPr>
                            </m:ctrlPr>
                          </m:sSubPr>
                          <m:e>
                            <m:r>
                              <a:rPr lang="en-US" sz="1350" i="1">
                                <a:latin typeface="Cambria Math" panose="02040503050406030204" pitchFamily="18" charset="0"/>
                              </a:rPr>
                              <m:t>𝜎</m:t>
                            </m:r>
                          </m:e>
                          <m:sub>
                            <m:r>
                              <a:rPr lang="en-US" sz="1350" i="1">
                                <a:latin typeface="Cambria Math" panose="02040503050406030204" pitchFamily="18" charset="0"/>
                              </a:rPr>
                              <m:t>𝑒</m:t>
                            </m:r>
                          </m:sub>
                        </m:sSub>
                      </m:num>
                      <m:den>
                        <m:rad>
                          <m:radPr>
                            <m:degHide m:val="on"/>
                            <m:ctrlPr>
                              <a:rPr lang="ru-RU" sz="1350" i="1">
                                <a:latin typeface="Cambria Math" panose="02040503050406030204" pitchFamily="18" charset="0"/>
                              </a:rPr>
                            </m:ctrlPr>
                          </m:radPr>
                          <m:deg/>
                          <m:e>
                            <m:r>
                              <a:rPr lang="ru-RU" sz="1350" i="1">
                                <a:latin typeface="Cambria Math" panose="02040503050406030204" pitchFamily="18" charset="0"/>
                              </a:rPr>
                              <m:t>3</m:t>
                            </m:r>
                          </m:e>
                        </m:rad>
                      </m:den>
                    </m:f>
                    <m:d>
                      <m:dPr>
                        <m:begChr m:val="["/>
                        <m:endChr m:val="]"/>
                        <m:ctrlPr>
                          <a:rPr lang="ru-RU" sz="1350" i="1">
                            <a:latin typeface="Cambria Math" panose="02040503050406030204" pitchFamily="18" charset="0"/>
                          </a:rPr>
                        </m:ctrlPr>
                      </m:dPr>
                      <m:e>
                        <m:sSup>
                          <m:sSupPr>
                            <m:ctrlPr>
                              <a:rPr lang="ru-RU" sz="1350" i="1">
                                <a:latin typeface="Cambria Math" panose="02040503050406030204" pitchFamily="18" charset="0"/>
                              </a:rPr>
                            </m:ctrlPr>
                          </m:sSupPr>
                          <m:e>
                            <m:r>
                              <a:rPr lang="en-US" sz="1350" i="1">
                                <a:latin typeface="Cambria Math" panose="02040503050406030204" pitchFamily="18" charset="0"/>
                              </a:rPr>
                              <m:t>𝑧</m:t>
                            </m:r>
                          </m:e>
                          <m:sup>
                            <m:r>
                              <a:rPr lang="ru-RU" sz="1350" i="1">
                                <a:latin typeface="Cambria Math" panose="02040503050406030204" pitchFamily="18" charset="0"/>
                              </a:rPr>
                              <m:t>2</m:t>
                            </m:r>
                          </m:sup>
                        </m:sSup>
                        <m:d>
                          <m:dPr>
                            <m:ctrlPr>
                              <a:rPr lang="ru-RU" sz="1350" i="1">
                                <a:latin typeface="Cambria Math" panose="02040503050406030204" pitchFamily="18" charset="0"/>
                              </a:rPr>
                            </m:ctrlPr>
                          </m:dPr>
                          <m:e>
                            <m:r>
                              <a:rPr lang="ru-RU" sz="1350" i="1">
                                <a:latin typeface="Cambria Math" panose="02040503050406030204" pitchFamily="18" charset="0"/>
                              </a:rPr>
                              <m:t>1−</m:t>
                            </m:r>
                            <m:sSub>
                              <m:sSubPr>
                                <m:ctrlPr>
                                  <a:rPr lang="ru-RU" sz="1350" i="1">
                                    <a:latin typeface="Cambria Math" panose="02040503050406030204" pitchFamily="18" charset="0"/>
                                  </a:rPr>
                                </m:ctrlPr>
                              </m:sSubPr>
                              <m:e>
                                <m:r>
                                  <a:rPr lang="en-US" sz="1350" i="1">
                                    <a:latin typeface="Cambria Math" panose="02040503050406030204" pitchFamily="18" charset="0"/>
                                  </a:rPr>
                                  <m:t>𝑁</m:t>
                                </m:r>
                              </m:e>
                              <m:sub>
                                <m:r>
                                  <a:rPr lang="ru-RU" sz="1350" i="1">
                                    <a:latin typeface="Cambria Math" panose="02040503050406030204" pitchFamily="18" charset="0"/>
                                  </a:rPr>
                                  <m:t>2</m:t>
                                </m:r>
                              </m:sub>
                            </m:sSub>
                          </m:e>
                        </m:d>
                        <m:r>
                          <a:rPr lang="ru-RU" sz="1350" i="1">
                            <a:latin typeface="Cambria Math" panose="02040503050406030204" pitchFamily="18" charset="0"/>
                          </a:rPr>
                          <m:t>+</m:t>
                        </m:r>
                        <m:sSub>
                          <m:sSubPr>
                            <m:ctrlPr>
                              <a:rPr lang="ru-RU" sz="1350" i="1">
                                <a:latin typeface="Cambria Math" panose="02040503050406030204" pitchFamily="18" charset="0"/>
                              </a:rPr>
                            </m:ctrlPr>
                          </m:sSubPr>
                          <m:e>
                            <m:r>
                              <a:rPr lang="en-US" sz="1350" i="1">
                                <a:latin typeface="Cambria Math" panose="02040503050406030204" pitchFamily="18" charset="0"/>
                              </a:rPr>
                              <m:t>𝑁</m:t>
                            </m:r>
                          </m:e>
                          <m:sub>
                            <m:r>
                              <a:rPr lang="ru-RU" sz="1350" i="1">
                                <a:latin typeface="Cambria Math" panose="02040503050406030204" pitchFamily="18" charset="0"/>
                              </a:rPr>
                              <m:t>2</m:t>
                            </m:r>
                          </m:sub>
                        </m:sSub>
                        <m:r>
                          <a:rPr lang="ru-RU" sz="1350" i="1">
                            <a:latin typeface="Cambria Math" panose="02040503050406030204" pitchFamily="18" charset="0"/>
                          </a:rPr>
                          <m:t>(1+</m:t>
                        </m:r>
                        <m:r>
                          <a:rPr lang="en-US" sz="1350" i="1">
                            <a:latin typeface="Cambria Math" panose="02040503050406030204" pitchFamily="18" charset="0"/>
                          </a:rPr>
                          <m:t>𝑙𝑛</m:t>
                        </m:r>
                        <m:sSup>
                          <m:sSupPr>
                            <m:ctrlPr>
                              <a:rPr lang="ru-RU" sz="1350" i="1">
                                <a:latin typeface="Cambria Math" panose="02040503050406030204" pitchFamily="18" charset="0"/>
                              </a:rPr>
                            </m:ctrlPr>
                          </m:sSupPr>
                          <m:e>
                            <m:r>
                              <a:rPr lang="en-US" sz="1350" i="1">
                                <a:latin typeface="Cambria Math" panose="02040503050406030204" pitchFamily="18" charset="0"/>
                              </a:rPr>
                              <m:t>𝑧</m:t>
                            </m:r>
                          </m:e>
                          <m:sup>
                            <m:r>
                              <a:rPr lang="ru-RU" sz="1350" i="1">
                                <a:latin typeface="Cambria Math" panose="02040503050406030204" pitchFamily="18" charset="0"/>
                              </a:rPr>
                              <m:t>2</m:t>
                            </m:r>
                          </m:sup>
                        </m:sSup>
                        <m:r>
                          <a:rPr lang="ru-RU" sz="1350" i="1">
                            <a:latin typeface="Cambria Math" panose="02040503050406030204" pitchFamily="18" charset="0"/>
                          </a:rPr>
                          <m:t>)</m:t>
                        </m:r>
                      </m:e>
                    </m:d>
                    <m:r>
                      <a:rPr lang="ru-RU" sz="1350" i="1">
                        <a:latin typeface="Cambria Math" panose="02040503050406030204" pitchFamily="18" charset="0"/>
                      </a:rPr>
                      <m:t>+</m:t>
                    </m:r>
                    <m:f>
                      <m:fPr>
                        <m:ctrlPr>
                          <a:rPr lang="ru-RU" sz="1350" i="1">
                            <a:latin typeface="Cambria Math" panose="02040503050406030204" pitchFamily="18" charset="0"/>
                          </a:rPr>
                        </m:ctrlPr>
                      </m:fPr>
                      <m:num>
                        <m:sSub>
                          <m:sSubPr>
                            <m:ctrlPr>
                              <a:rPr lang="ru-RU" sz="1350" i="1">
                                <a:latin typeface="Cambria Math" panose="02040503050406030204" pitchFamily="18" charset="0"/>
                              </a:rPr>
                            </m:ctrlPr>
                          </m:sSubPr>
                          <m:e>
                            <m:r>
                              <a:rPr lang="en-US" sz="1350" i="1">
                                <a:latin typeface="Cambria Math" panose="02040503050406030204" pitchFamily="18" charset="0"/>
                              </a:rPr>
                              <m:t>𝜎</m:t>
                            </m:r>
                          </m:e>
                          <m:sub>
                            <m:r>
                              <a:rPr lang="en-US" sz="1350" i="1">
                                <a:latin typeface="Cambria Math" panose="02040503050406030204" pitchFamily="18" charset="0"/>
                              </a:rPr>
                              <m:t>𝑒</m:t>
                            </m:r>
                          </m:sub>
                        </m:sSub>
                      </m:num>
                      <m:den>
                        <m:rad>
                          <m:radPr>
                            <m:degHide m:val="on"/>
                            <m:ctrlPr>
                              <a:rPr lang="ru-RU" sz="1350" i="1">
                                <a:latin typeface="Cambria Math" panose="02040503050406030204" pitchFamily="18" charset="0"/>
                              </a:rPr>
                            </m:ctrlPr>
                          </m:radPr>
                          <m:deg/>
                          <m:e>
                            <m:r>
                              <a:rPr lang="ru-RU" sz="1350" i="1">
                                <a:latin typeface="Cambria Math" panose="02040503050406030204" pitchFamily="18" charset="0"/>
                              </a:rPr>
                              <m:t>3</m:t>
                            </m:r>
                          </m:e>
                        </m:rad>
                      </m:den>
                    </m:f>
                    <m:d>
                      <m:dPr>
                        <m:begChr m:val="["/>
                        <m:endChr m:val="]"/>
                        <m:ctrlPr>
                          <a:rPr lang="ru-RU" sz="1350" i="1">
                            <a:latin typeface="Cambria Math" panose="02040503050406030204" pitchFamily="18" charset="0"/>
                          </a:rPr>
                        </m:ctrlPr>
                      </m:dPr>
                      <m:e>
                        <m:sSub>
                          <m:sSubPr>
                            <m:ctrlPr>
                              <a:rPr lang="ru-RU" sz="1350" i="1">
                                <a:latin typeface="Cambria Math" panose="02040503050406030204" pitchFamily="18" charset="0"/>
                              </a:rPr>
                            </m:ctrlPr>
                          </m:sSubPr>
                          <m:e>
                            <m:r>
                              <a:rPr lang="en-US" sz="1350" i="1">
                                <a:latin typeface="Cambria Math" panose="02040503050406030204" pitchFamily="18" charset="0"/>
                              </a:rPr>
                              <m:t>𝑁</m:t>
                            </m:r>
                          </m:e>
                          <m:sub>
                            <m:r>
                              <a:rPr lang="ru-RU" sz="1350" i="1">
                                <a:latin typeface="Cambria Math" panose="02040503050406030204" pitchFamily="18" charset="0"/>
                              </a:rPr>
                              <m:t>1</m:t>
                            </m:r>
                          </m:sub>
                        </m:sSub>
                        <m:r>
                          <a:rPr lang="en-US" sz="1350" i="1">
                            <a:latin typeface="Cambria Math" panose="02040503050406030204" pitchFamily="18" charset="0"/>
                          </a:rPr>
                          <m:t>𝑙𝑛</m:t>
                        </m:r>
                        <m:sSup>
                          <m:sSupPr>
                            <m:ctrlPr>
                              <a:rPr lang="ru-RU" sz="1350" i="1">
                                <a:latin typeface="Cambria Math" panose="02040503050406030204" pitchFamily="18" charset="0"/>
                              </a:rPr>
                            </m:ctrlPr>
                          </m:sSupPr>
                          <m:e>
                            <m:r>
                              <a:rPr lang="en-US" sz="1350" i="1">
                                <a:latin typeface="Cambria Math" panose="02040503050406030204" pitchFamily="18" charset="0"/>
                              </a:rPr>
                              <m:t>𝜑</m:t>
                            </m:r>
                          </m:e>
                          <m:sup>
                            <m:r>
                              <a:rPr lang="ru-RU" sz="1350" i="1">
                                <a:latin typeface="Cambria Math" panose="02040503050406030204" pitchFamily="18" charset="0"/>
                              </a:rPr>
                              <m:t>2</m:t>
                            </m:r>
                          </m:sup>
                        </m:sSup>
                        <m:r>
                          <a:rPr lang="ru-RU" sz="1350" i="1">
                            <a:latin typeface="Cambria Math" panose="02040503050406030204" pitchFamily="18" charset="0"/>
                          </a:rPr>
                          <m:t>−1</m:t>
                        </m:r>
                      </m:e>
                    </m:d>
                  </m:oMath>
                </a14:m>
                <a:r>
                  <a:rPr lang="ru-RU" sz="1350" dirty="0">
                    <a:latin typeface="Times New Roman" panose="02020603050405020304" pitchFamily="18" charset="0"/>
                    <a:cs typeface="Times New Roman" panose="02020603050405020304" pitchFamily="18" charset="0"/>
                  </a:rPr>
                  <a:t>,          (9) </a:t>
                </a:r>
              </a:p>
              <a:p>
                <a:pPr marL="0" indent="0">
                  <a:buNone/>
                </a:pPr>
                <a:r>
                  <a:rPr lang="ru-RU" sz="1350" dirty="0">
                    <a:latin typeface="Times New Roman" panose="02020603050405020304" pitchFamily="18" charset="0"/>
                    <a:cs typeface="Times New Roman" panose="02020603050405020304" pitchFamily="18" charset="0"/>
                  </a:rPr>
                  <a:t>где </a:t>
                </a:r>
                <a14:m>
                  <m:oMath xmlns:m="http://schemas.openxmlformats.org/officeDocument/2006/math">
                    <m:sSub>
                      <m:sSubPr>
                        <m:ctrlPr>
                          <a:rPr lang="ru-RU" sz="1350" i="1">
                            <a:latin typeface="Cambria Math" panose="02040503050406030204" pitchFamily="18" charset="0"/>
                          </a:rPr>
                        </m:ctrlPr>
                      </m:sSubPr>
                      <m:e>
                        <m:r>
                          <a:rPr lang="en-US" sz="1350" i="1">
                            <a:latin typeface="Cambria Math" panose="02040503050406030204" pitchFamily="18" charset="0"/>
                          </a:rPr>
                          <m:t>𝑁</m:t>
                        </m:r>
                      </m:e>
                      <m:sub>
                        <m:r>
                          <a:rPr lang="ru-RU" sz="1350" i="1">
                            <a:latin typeface="Cambria Math" panose="02040503050406030204" pitchFamily="18" charset="0"/>
                          </a:rPr>
                          <m:t>2</m:t>
                        </m:r>
                      </m:sub>
                    </m:sSub>
                    <m:r>
                      <a:rPr lang="ru-RU" sz="1350" i="1">
                        <a:latin typeface="Cambria Math" panose="02040503050406030204" pitchFamily="18" charset="0"/>
                      </a:rPr>
                      <m:t>=</m:t>
                    </m:r>
                    <m:f>
                      <m:fPr>
                        <m:ctrlPr>
                          <a:rPr lang="ru-RU" sz="1350" i="1">
                            <a:latin typeface="Cambria Math" panose="02040503050406030204" pitchFamily="18" charset="0"/>
                          </a:rPr>
                        </m:ctrlPr>
                      </m:fPr>
                      <m:num>
                        <m:r>
                          <a:rPr lang="ru-RU" sz="1350" i="1">
                            <a:latin typeface="Cambria Math" panose="02040503050406030204" pitchFamily="18" charset="0"/>
                          </a:rPr>
                          <m:t>3</m:t>
                        </m:r>
                        <m:r>
                          <a:rPr lang="ru-RU" sz="1350" i="1">
                            <a:latin typeface="Cambria Math" panose="02040503050406030204" pitchFamily="18" charset="0"/>
                          </a:rPr>
                          <m:t>𝐺</m:t>
                        </m:r>
                        <m:r>
                          <a:rPr lang="ru-RU" sz="1350" i="1">
                            <a:latin typeface="Cambria Math" panose="02040503050406030204" pitchFamily="18" charset="0"/>
                          </a:rPr>
                          <m:t>(</m:t>
                        </m:r>
                        <m:sSubSup>
                          <m:sSubSupPr>
                            <m:ctrlPr>
                              <a:rPr lang="ru-RU" sz="1350" i="1">
                                <a:latin typeface="Cambria Math" panose="02040503050406030204" pitchFamily="18" charset="0"/>
                              </a:rPr>
                            </m:ctrlPr>
                          </m:sSubSupPr>
                          <m:e>
                            <m:r>
                              <a:rPr lang="ru-RU" sz="1350" i="1">
                                <a:latin typeface="Cambria Math" panose="02040503050406030204" pitchFamily="18" charset="0"/>
                              </a:rPr>
                              <m:t>𝜀</m:t>
                            </m:r>
                          </m:e>
                          <m:sub>
                            <m:r>
                              <a:rPr lang="ru-RU" sz="1350" i="1">
                                <a:latin typeface="Cambria Math" panose="02040503050406030204" pitchFamily="18" charset="0"/>
                              </a:rPr>
                              <m:t>𝑏</m:t>
                            </m:r>
                          </m:sub>
                          <m:sup>
                            <m:r>
                              <a:rPr lang="ru-RU" sz="1350" i="1">
                                <a:latin typeface="Cambria Math" panose="02040503050406030204" pitchFamily="18" charset="0"/>
                              </a:rPr>
                              <m:t>𝑝</m:t>
                            </m:r>
                          </m:sup>
                        </m:sSubSup>
                        <m:r>
                          <a:rPr lang="ru-RU" sz="1350" i="1">
                            <a:latin typeface="Cambria Math" panose="02040503050406030204" pitchFamily="18" charset="0"/>
                          </a:rPr>
                          <m:t>−</m:t>
                        </m:r>
                        <m:sSubSup>
                          <m:sSubSupPr>
                            <m:ctrlPr>
                              <a:rPr lang="ru-RU" sz="1350" i="1">
                                <a:latin typeface="Cambria Math" panose="02040503050406030204" pitchFamily="18" charset="0"/>
                              </a:rPr>
                            </m:ctrlPr>
                          </m:sSubSupPr>
                          <m:e>
                            <m:r>
                              <a:rPr lang="ru-RU" sz="1350" i="1">
                                <a:latin typeface="Cambria Math" panose="02040503050406030204" pitchFamily="18" charset="0"/>
                              </a:rPr>
                              <m:t>𝜀</m:t>
                            </m:r>
                          </m:e>
                          <m:sub>
                            <m:r>
                              <a:rPr lang="ru-RU" sz="1350" i="1">
                                <a:latin typeface="Cambria Math" panose="02040503050406030204" pitchFamily="18" charset="0"/>
                              </a:rPr>
                              <m:t>𝑠</m:t>
                            </m:r>
                          </m:sub>
                          <m:sup>
                            <m:r>
                              <a:rPr lang="ru-RU" sz="1350" i="1">
                                <a:latin typeface="Cambria Math" panose="02040503050406030204" pitchFamily="18" charset="0"/>
                              </a:rPr>
                              <m:t>𝑝</m:t>
                            </m:r>
                          </m:sup>
                        </m:sSubSup>
                        <m:f>
                          <m:fPr>
                            <m:ctrlPr>
                              <a:rPr lang="ru-RU" sz="1350" i="1">
                                <a:latin typeface="Cambria Math" panose="02040503050406030204" pitchFamily="18" charset="0"/>
                              </a:rPr>
                            </m:ctrlPr>
                          </m:fPr>
                          <m:num>
                            <m:sSub>
                              <m:sSubPr>
                                <m:ctrlPr>
                                  <a:rPr lang="ru-RU" sz="1350" i="1">
                                    <a:latin typeface="Cambria Math" panose="02040503050406030204" pitchFamily="18" charset="0"/>
                                  </a:rPr>
                                </m:ctrlPr>
                              </m:sSubPr>
                              <m:e>
                                <m:r>
                                  <a:rPr lang="ru-RU" sz="1350" i="1">
                                    <a:latin typeface="Cambria Math" panose="02040503050406030204" pitchFamily="18" charset="0"/>
                                  </a:rPr>
                                  <m:t>𝜎</m:t>
                                </m:r>
                              </m:e>
                              <m:sub>
                                <m:r>
                                  <a:rPr lang="ru-RU" sz="1350" i="1">
                                    <a:latin typeface="Cambria Math" panose="02040503050406030204" pitchFamily="18" charset="0"/>
                                  </a:rPr>
                                  <m:t>𝑏</m:t>
                                </m:r>
                              </m:sub>
                            </m:sSub>
                          </m:num>
                          <m:den>
                            <m:sSub>
                              <m:sSubPr>
                                <m:ctrlPr>
                                  <a:rPr lang="ru-RU" sz="1350" i="1">
                                    <a:latin typeface="Cambria Math" panose="02040503050406030204" pitchFamily="18" charset="0"/>
                                  </a:rPr>
                                </m:ctrlPr>
                              </m:sSubPr>
                              <m:e>
                                <m:r>
                                  <a:rPr lang="ru-RU" sz="1350" i="1">
                                    <a:latin typeface="Cambria Math" panose="02040503050406030204" pitchFamily="18" charset="0"/>
                                  </a:rPr>
                                  <m:t>𝜎</m:t>
                                </m:r>
                              </m:e>
                              <m:sub>
                                <m:r>
                                  <a:rPr lang="ru-RU" sz="1350" i="1">
                                    <a:latin typeface="Cambria Math" panose="02040503050406030204" pitchFamily="18" charset="0"/>
                                  </a:rPr>
                                  <m:t>𝑠</m:t>
                                </m:r>
                              </m:sub>
                            </m:sSub>
                          </m:den>
                        </m:f>
                        <m:r>
                          <a:rPr lang="ru-RU" sz="1350" i="1">
                            <a:latin typeface="Cambria Math" panose="02040503050406030204" pitchFamily="18" charset="0"/>
                          </a:rPr>
                          <m:t>)</m:t>
                        </m:r>
                      </m:num>
                      <m:den>
                        <m:r>
                          <a:rPr lang="ru-RU" sz="1350" i="1">
                            <a:latin typeface="Cambria Math" panose="02040503050406030204" pitchFamily="18" charset="0"/>
                          </a:rPr>
                          <m:t>3</m:t>
                        </m:r>
                        <m:r>
                          <a:rPr lang="ru-RU" sz="1350" i="1">
                            <a:latin typeface="Cambria Math" panose="02040503050406030204" pitchFamily="18" charset="0"/>
                          </a:rPr>
                          <m:t>𝐺</m:t>
                        </m:r>
                        <m:r>
                          <a:rPr lang="ru-RU" sz="1350" i="1">
                            <a:latin typeface="Cambria Math" panose="02040503050406030204" pitchFamily="18" charset="0"/>
                          </a:rPr>
                          <m:t>(</m:t>
                        </m:r>
                        <m:sSubSup>
                          <m:sSubSupPr>
                            <m:ctrlPr>
                              <a:rPr lang="ru-RU" sz="1350" i="1">
                                <a:latin typeface="Cambria Math" panose="02040503050406030204" pitchFamily="18" charset="0"/>
                              </a:rPr>
                            </m:ctrlPr>
                          </m:sSubSupPr>
                          <m:e>
                            <m:r>
                              <a:rPr lang="ru-RU" sz="1350" i="1">
                                <a:latin typeface="Cambria Math" panose="02040503050406030204" pitchFamily="18" charset="0"/>
                              </a:rPr>
                              <m:t>𝜀</m:t>
                            </m:r>
                          </m:e>
                          <m:sub>
                            <m:r>
                              <a:rPr lang="ru-RU" sz="1350" i="1">
                                <a:latin typeface="Cambria Math" panose="02040503050406030204" pitchFamily="18" charset="0"/>
                              </a:rPr>
                              <m:t>𝑏</m:t>
                            </m:r>
                          </m:sub>
                          <m:sup>
                            <m:r>
                              <a:rPr lang="ru-RU" sz="1350" i="1">
                                <a:latin typeface="Cambria Math" panose="02040503050406030204" pitchFamily="18" charset="0"/>
                              </a:rPr>
                              <m:t>𝑝</m:t>
                            </m:r>
                          </m:sup>
                        </m:sSubSup>
                        <m:r>
                          <a:rPr lang="ru-RU" sz="1350" i="1">
                            <a:latin typeface="Cambria Math" panose="02040503050406030204" pitchFamily="18" charset="0"/>
                          </a:rPr>
                          <m:t>−</m:t>
                        </m:r>
                        <m:sSubSup>
                          <m:sSubSupPr>
                            <m:ctrlPr>
                              <a:rPr lang="ru-RU" sz="1350" i="1">
                                <a:latin typeface="Cambria Math" panose="02040503050406030204" pitchFamily="18" charset="0"/>
                              </a:rPr>
                            </m:ctrlPr>
                          </m:sSubSupPr>
                          <m:e>
                            <m:r>
                              <a:rPr lang="ru-RU" sz="1350" i="1">
                                <a:latin typeface="Cambria Math" panose="02040503050406030204" pitchFamily="18" charset="0"/>
                              </a:rPr>
                              <m:t>𝜀</m:t>
                            </m:r>
                          </m:e>
                          <m:sub>
                            <m:r>
                              <a:rPr lang="ru-RU" sz="1350" i="1">
                                <a:latin typeface="Cambria Math" panose="02040503050406030204" pitchFamily="18" charset="0"/>
                              </a:rPr>
                              <m:t>𝑠</m:t>
                            </m:r>
                          </m:sub>
                          <m:sup>
                            <m:r>
                              <a:rPr lang="ru-RU" sz="1350" i="1">
                                <a:latin typeface="Cambria Math" panose="02040503050406030204" pitchFamily="18" charset="0"/>
                              </a:rPr>
                              <m:t>𝑝</m:t>
                            </m:r>
                          </m:sup>
                        </m:sSubSup>
                        <m:r>
                          <a:rPr lang="ru-RU" sz="1350" i="1">
                            <a:latin typeface="Cambria Math" panose="02040503050406030204" pitchFamily="18" charset="0"/>
                          </a:rPr>
                          <m:t>)+</m:t>
                        </m:r>
                        <m:sSub>
                          <m:sSubPr>
                            <m:ctrlPr>
                              <a:rPr lang="ru-RU" sz="1350" i="1">
                                <a:latin typeface="Cambria Math" panose="02040503050406030204" pitchFamily="18" charset="0"/>
                              </a:rPr>
                            </m:ctrlPr>
                          </m:sSubPr>
                          <m:e>
                            <m:r>
                              <a:rPr lang="ru-RU" sz="1350" i="1">
                                <a:latin typeface="Cambria Math" panose="02040503050406030204" pitchFamily="18" charset="0"/>
                              </a:rPr>
                              <m:t>𝜎</m:t>
                            </m:r>
                          </m:e>
                          <m:sub>
                            <m:r>
                              <a:rPr lang="ru-RU" sz="1350" i="1">
                                <a:latin typeface="Cambria Math" panose="02040503050406030204" pitchFamily="18" charset="0"/>
                              </a:rPr>
                              <m:t>𝑠</m:t>
                            </m:r>
                          </m:sub>
                        </m:sSub>
                        <m:r>
                          <a:rPr lang="ru-RU" sz="1350" i="1">
                            <a:latin typeface="Cambria Math" panose="02040503050406030204" pitchFamily="18" charset="0"/>
                          </a:rPr>
                          <m:t>−</m:t>
                        </m:r>
                        <m:sSub>
                          <m:sSubPr>
                            <m:ctrlPr>
                              <a:rPr lang="ru-RU" sz="1350" i="1">
                                <a:latin typeface="Cambria Math" panose="02040503050406030204" pitchFamily="18" charset="0"/>
                              </a:rPr>
                            </m:ctrlPr>
                          </m:sSubPr>
                          <m:e>
                            <m:r>
                              <a:rPr lang="ru-RU" sz="1350" i="1">
                                <a:latin typeface="Cambria Math" panose="02040503050406030204" pitchFamily="18" charset="0"/>
                              </a:rPr>
                              <m:t>𝜎</m:t>
                            </m:r>
                          </m:e>
                          <m:sub>
                            <m:r>
                              <a:rPr lang="ru-RU" sz="1350" i="1">
                                <a:latin typeface="Cambria Math" panose="02040503050406030204" pitchFamily="18" charset="0"/>
                              </a:rPr>
                              <m:t>𝑒</m:t>
                            </m:r>
                          </m:sub>
                        </m:sSub>
                      </m:den>
                    </m:f>
                  </m:oMath>
                </a14:m>
                <a:r>
                  <a:rPr lang="ru-RU" sz="1350" dirty="0">
                    <a:latin typeface="Times New Roman" panose="02020603050405020304" pitchFamily="18" charset="0"/>
                    <a:cs typeface="Times New Roman" panose="02020603050405020304" pitchFamily="18" charset="0"/>
                  </a:rPr>
                  <a:t>                 (10)</a:t>
                </a:r>
              </a:p>
              <a:p>
                <a:pPr marL="0" indent="0">
                  <a:buNone/>
                </a:pPr>
                <a:r>
                  <a:rPr lang="ru-RU" sz="1350" dirty="0">
                    <a:latin typeface="Times New Roman" panose="02020603050405020304" pitchFamily="18" charset="0"/>
                    <a:cs typeface="Times New Roman" panose="02020603050405020304" pitchFamily="18" charset="0"/>
                  </a:rPr>
                  <a:t>z – относительный радиус зоны раздела пластических участков;</a:t>
                </a:r>
              </a:p>
              <a:p>
                <a:pPr marL="0" indent="0">
                  <a:buNone/>
                </a:pPr>
                <a14:m>
                  <m:oMath xmlns:m="http://schemas.openxmlformats.org/officeDocument/2006/math">
                    <m:r>
                      <a:rPr lang="en-US" sz="1350" i="1">
                        <a:latin typeface="Cambria Math" panose="02040503050406030204" pitchFamily="18" charset="0"/>
                      </a:rPr>
                      <m:t>𝑧</m:t>
                    </m:r>
                    <m:r>
                      <a:rPr lang="en-US" sz="1350" i="1">
                        <a:latin typeface="Cambria Math" panose="02040503050406030204" pitchFamily="18" charset="0"/>
                      </a:rPr>
                      <m:t>=</m:t>
                    </m:r>
                    <m:f>
                      <m:fPr>
                        <m:ctrlPr>
                          <a:rPr lang="ru-RU" sz="1350" i="1">
                            <a:latin typeface="Cambria Math" panose="02040503050406030204" pitchFamily="18" charset="0"/>
                          </a:rPr>
                        </m:ctrlPr>
                      </m:fPr>
                      <m:num>
                        <m:r>
                          <a:rPr lang="en-US" sz="1350" i="1">
                            <a:latin typeface="Cambria Math" panose="02040503050406030204" pitchFamily="18" charset="0"/>
                          </a:rPr>
                          <m:t>𝛼</m:t>
                        </m:r>
                      </m:num>
                      <m:den>
                        <m:r>
                          <a:rPr lang="en-US" sz="1350" i="1">
                            <a:latin typeface="Cambria Math" panose="02040503050406030204" pitchFamily="18" charset="0"/>
                          </a:rPr>
                          <m:t>𝜑</m:t>
                        </m:r>
                      </m:den>
                    </m:f>
                  </m:oMath>
                </a14:m>
                <a:r>
                  <a:rPr lang="ru-RU" sz="1350" dirty="0">
                    <a:latin typeface="Times New Roman" panose="02020603050405020304" pitchFamily="18" charset="0"/>
                    <a:cs typeface="Times New Roman" panose="02020603050405020304" pitchFamily="18" charset="0"/>
                  </a:rPr>
                  <a:t>       (11)</a:t>
                </a:r>
              </a:p>
              <a:p>
                <a:pPr marL="0" indent="0">
                  <a:buNone/>
                </a:pPr>
                <a14:m>
                  <m:oMath xmlns:m="http://schemas.openxmlformats.org/officeDocument/2006/math">
                    <m:sSub>
                      <m:sSubPr>
                        <m:ctrlPr>
                          <a:rPr lang="ru-RU" sz="1350" i="1">
                            <a:latin typeface="Cambria Math" panose="02040503050406030204" pitchFamily="18" charset="0"/>
                          </a:rPr>
                        </m:ctrlPr>
                      </m:sSubPr>
                      <m:e>
                        <m:r>
                          <a:rPr lang="ru-RU" sz="1350" i="1">
                            <a:latin typeface="Cambria Math" panose="02040503050406030204" pitchFamily="18" charset="0"/>
                          </a:rPr>
                          <m:t>𝑛</m:t>
                        </m:r>
                      </m:e>
                      <m:sub>
                        <m:r>
                          <a:rPr lang="ru-RU" sz="1350" i="1">
                            <a:latin typeface="Cambria Math" panose="02040503050406030204" pitchFamily="18" charset="0"/>
                          </a:rPr>
                          <m:t>𝑛</m:t>
                        </m:r>
                      </m:sub>
                    </m:sSub>
                    <m:r>
                      <a:rPr lang="ru-RU" sz="1350">
                        <a:latin typeface="Cambria Math" panose="02040503050406030204" pitchFamily="18" charset="0"/>
                      </a:rPr>
                      <m:t>=</m:t>
                    </m:r>
                    <m:f>
                      <m:fPr>
                        <m:ctrlPr>
                          <a:rPr lang="ru-RU" sz="1350" i="1">
                            <a:latin typeface="Cambria Math" panose="02040503050406030204" pitchFamily="18" charset="0"/>
                          </a:rPr>
                        </m:ctrlPr>
                      </m:fPr>
                      <m:num>
                        <m:sSub>
                          <m:sSubPr>
                            <m:ctrlPr>
                              <a:rPr lang="ru-RU" sz="1350" i="1">
                                <a:latin typeface="Cambria Math" panose="02040503050406030204" pitchFamily="18" charset="0"/>
                              </a:rPr>
                            </m:ctrlPr>
                          </m:sSubPr>
                          <m:e>
                            <m:r>
                              <a:rPr lang="ru-RU" sz="1350" i="1">
                                <a:latin typeface="Cambria Math" panose="02040503050406030204" pitchFamily="18" charset="0"/>
                              </a:rPr>
                              <m:t>𝑃</m:t>
                            </m:r>
                          </m:e>
                          <m:sub>
                            <m:r>
                              <a:rPr lang="ru-RU" sz="1350" i="1">
                                <a:latin typeface="Cambria Math" panose="02040503050406030204" pitchFamily="18" charset="0"/>
                              </a:rPr>
                              <m:t>𝑛</m:t>
                            </m:r>
                          </m:sub>
                        </m:sSub>
                      </m:num>
                      <m:den>
                        <m:r>
                          <a:rPr lang="ru-RU" sz="1350" i="1">
                            <a:latin typeface="Cambria Math" panose="02040503050406030204" pitchFamily="18" charset="0"/>
                          </a:rPr>
                          <m:t>𝑃</m:t>
                        </m:r>
                      </m:den>
                    </m:f>
                  </m:oMath>
                </a14:m>
                <a:r>
                  <a:rPr lang="ru-RU" sz="1350" dirty="0">
                    <a:latin typeface="Times New Roman" panose="02020603050405020304" pitchFamily="18" charset="0"/>
                    <a:cs typeface="Times New Roman" panose="02020603050405020304" pitchFamily="18" charset="0"/>
                  </a:rPr>
                  <a:t>  (12)</a:t>
                </a:r>
              </a:p>
              <a:p>
                <a:endParaRPr lang="ru-RU" sz="1350" dirty="0">
                  <a:latin typeface="Times New Roman" panose="02020603050405020304" pitchFamily="18" charset="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07E40AF4-FEB3-4742-A288-9A53C2502A1A}"/>
                  </a:ext>
                </a:extLst>
              </p:cNvPr>
              <p:cNvSpPr>
                <a:spLocks noGrp="1" noRot="1" noChangeAspect="1" noMove="1" noResize="1" noEditPoints="1" noAdjustHandles="1" noChangeArrowheads="1" noChangeShapeType="1" noTextEdit="1"/>
              </p:cNvSpPr>
              <p:nvPr>
                <p:ph idx="1"/>
              </p:nvPr>
            </p:nvSpPr>
            <p:spPr>
              <a:xfrm>
                <a:off x="0" y="653616"/>
                <a:ext cx="5299970" cy="6204383"/>
              </a:xfrm>
              <a:blipFill>
                <a:blip r:embed="rId3"/>
                <a:stretch>
                  <a:fillRect l="-230" r="-6904"/>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2E7EC5B0-F7AE-40D1-B87B-1317EB7E7B2D}"/>
              </a:ext>
            </a:extLst>
          </p:cNvPr>
          <p:cNvSpPr txBox="1"/>
          <p:nvPr/>
        </p:nvSpPr>
        <p:spPr>
          <a:xfrm>
            <a:off x="5658132" y="5972606"/>
            <a:ext cx="3105398" cy="300082"/>
          </a:xfrm>
          <a:prstGeom prst="rect">
            <a:avLst/>
          </a:prstGeom>
          <a:noFill/>
        </p:spPr>
        <p:txBody>
          <a:bodyPr wrap="square" rtlCol="0">
            <a:spAutoFit/>
          </a:bodyPr>
          <a:lstStyle/>
          <a:p>
            <a:r>
              <a:rPr lang="ru-RU" sz="1350" dirty="0">
                <a:latin typeface="Times New Roman" panose="02020603050405020304" pitchFamily="18" charset="0"/>
                <a:cs typeface="Times New Roman" panose="02020603050405020304" pitchFamily="18" charset="0"/>
              </a:rPr>
              <a:t>Рисунок 5. Диаграмма деформирования</a:t>
            </a:r>
          </a:p>
        </p:txBody>
      </p:sp>
      <p:sp>
        <p:nvSpPr>
          <p:cNvPr id="4" name="TextBox 3">
            <a:extLst>
              <a:ext uri="{FF2B5EF4-FFF2-40B4-BE49-F238E27FC236}">
                <a16:creationId xmlns:a16="http://schemas.microsoft.com/office/drawing/2014/main" id="{7C799750-483F-4FFF-A324-A4EFBC915680}"/>
              </a:ext>
            </a:extLst>
          </p:cNvPr>
          <p:cNvSpPr txBox="1"/>
          <p:nvPr/>
        </p:nvSpPr>
        <p:spPr>
          <a:xfrm>
            <a:off x="5299970" y="717106"/>
            <a:ext cx="3463560" cy="2462213"/>
          </a:xfrm>
          <a:prstGeom prst="rect">
            <a:avLst/>
          </a:prstGeom>
          <a:noFill/>
        </p:spPr>
        <p:txBody>
          <a:bodyPr wrap="square" rtlCol="0">
            <a:spAutoFit/>
          </a:bodyPr>
          <a:lstStyle/>
          <a:p>
            <a:r>
              <a:rPr lang="ru-RU" sz="1400" dirty="0"/>
              <a:t>Допущения</a:t>
            </a:r>
            <a:r>
              <a:rPr lang="en-US" sz="1400" dirty="0"/>
              <a:t>:</a:t>
            </a:r>
          </a:p>
          <a:p>
            <a:r>
              <a:rPr lang="ru-RU" sz="1400" dirty="0"/>
              <a:t>Материал трубы несжимаемый; Деформация в осевом направлении равна нулю; </a:t>
            </a:r>
          </a:p>
          <a:p>
            <a:r>
              <a:rPr lang="ru-RU" sz="1400" dirty="0"/>
              <a:t>Диаграмма деформирования материала аппроксимируется тремя отрезками, концы которых совпадают с экспериментальной кривой в точках А,В,С, (рисунок 5) соответствующих пределу пропорциональности, пределу текучести и пределу прочности.</a:t>
            </a:r>
          </a:p>
        </p:txBody>
      </p:sp>
      <p:sp>
        <p:nvSpPr>
          <p:cNvPr id="7" name="Номер слайда 6">
            <a:extLst>
              <a:ext uri="{FF2B5EF4-FFF2-40B4-BE49-F238E27FC236}">
                <a16:creationId xmlns:a16="http://schemas.microsoft.com/office/drawing/2014/main" id="{C2EB6A2C-2DF4-D229-B5BA-E1F004222509}"/>
              </a:ext>
            </a:extLst>
          </p:cNvPr>
          <p:cNvSpPr>
            <a:spLocks noGrp="1"/>
          </p:cNvSpPr>
          <p:nvPr>
            <p:ph type="sldNum" sz="quarter" idx="12"/>
          </p:nvPr>
        </p:nvSpPr>
        <p:spPr/>
        <p:txBody>
          <a:bodyPr/>
          <a:lstStyle/>
          <a:p>
            <a:fld id="{16DE10BE-1523-4E39-9DE1-6A86857F7259}" type="slidenum">
              <a:rPr lang="ru-RU" smtClean="0"/>
              <a:t>4</a:t>
            </a:fld>
            <a:endParaRPr lang="ru-RU"/>
          </a:p>
        </p:txBody>
      </p:sp>
    </p:spTree>
    <p:extLst>
      <p:ext uri="{BB962C8B-B14F-4D97-AF65-F5344CB8AC3E}">
        <p14:creationId xmlns:p14="http://schemas.microsoft.com/office/powerpoint/2010/main" val="269080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39D096-8129-412E-986D-07C6A4620861}"/>
              </a:ext>
            </a:extLst>
          </p:cNvPr>
          <p:cNvSpPr>
            <a:spLocks noGrp="1"/>
          </p:cNvSpPr>
          <p:nvPr>
            <p:ph type="title"/>
          </p:nvPr>
        </p:nvSpPr>
        <p:spPr>
          <a:xfrm>
            <a:off x="838322" y="407629"/>
            <a:ext cx="7781801" cy="994172"/>
          </a:xfrm>
        </p:spPr>
        <p:txBody>
          <a:bodyPr>
            <a:normAutofit/>
          </a:bodyPr>
          <a:lstStyle/>
          <a:p>
            <a:pPr algn="ctr"/>
            <a:r>
              <a:rPr lang="ru-RU" sz="2400" dirty="0">
                <a:latin typeface="Times New Roman" panose="02020603050405020304" pitchFamily="18" charset="0"/>
                <a:cs typeface="Times New Roman" panose="02020603050405020304" pitchFamily="18" charset="0"/>
              </a:rPr>
              <a:t>Оптимизация методом нелинейного программирования</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8A5715A7-E073-4B93-A15E-F91602320FB1}"/>
                  </a:ext>
                </a:extLst>
              </p:cNvPr>
              <p:cNvSpPr>
                <a:spLocks noGrp="1"/>
              </p:cNvSpPr>
              <p:nvPr>
                <p:ph idx="1"/>
              </p:nvPr>
            </p:nvSpPr>
            <p:spPr>
              <a:xfrm>
                <a:off x="1784412" y="1401801"/>
                <a:ext cx="5123483" cy="1971696"/>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Целевая функция имеет вид:</a:t>
                </a:r>
              </a:p>
              <a:p>
                <a:pPr marL="0" indent="0">
                  <a:buNone/>
                </a:pPr>
                <a14:m>
                  <m:oMath xmlns:m="http://schemas.openxmlformats.org/officeDocument/2006/math">
                    <m:r>
                      <a:rPr lang="ru-RU" sz="1600" i="1">
                        <a:latin typeface="Cambria Math" panose="02040503050406030204" pitchFamily="18" charset="0"/>
                      </a:rPr>
                      <m:t>𝑣</m:t>
                    </m:r>
                    <m:r>
                      <a:rPr lang="ru-RU" sz="1600">
                        <a:latin typeface="Cambria Math" panose="02040503050406030204" pitchFamily="18" charset="0"/>
                      </a:rPr>
                      <m:t>=</m:t>
                    </m:r>
                    <m:f>
                      <m:fPr>
                        <m:ctrlPr>
                          <a:rPr lang="ru-RU" sz="1600" i="1">
                            <a:latin typeface="Cambria Math" panose="02040503050406030204" pitchFamily="18" charset="0"/>
                          </a:rPr>
                        </m:ctrlPr>
                      </m:fPr>
                      <m:num>
                        <m:r>
                          <a:rPr lang="ru-RU" sz="1600" i="1">
                            <a:latin typeface="Cambria Math" panose="02040503050406030204" pitchFamily="18" charset="0"/>
                          </a:rPr>
                          <m:t>𝜋</m:t>
                        </m:r>
                        <m:sSup>
                          <m:sSupPr>
                            <m:ctrlPr>
                              <a:rPr lang="ru-RU" sz="1600" i="1">
                                <a:latin typeface="Cambria Math" panose="02040503050406030204" pitchFamily="18" charset="0"/>
                              </a:rPr>
                            </m:ctrlPr>
                          </m:sSupPr>
                          <m:e>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a:latin typeface="Cambria Math" panose="02040503050406030204" pitchFamily="18" charset="0"/>
                                  </a:rPr>
                                  <m:t>2</m:t>
                                </m:r>
                              </m:sub>
                            </m:sSub>
                            <m:r>
                              <a:rPr lang="ru-RU" sz="1600" i="1">
                                <a:latin typeface="Cambria Math" panose="02040503050406030204" pitchFamily="18" charset="0"/>
                              </a:rPr>
                              <m:t>−</m:t>
                            </m:r>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a:latin typeface="Cambria Math" panose="02040503050406030204" pitchFamily="18" charset="0"/>
                                  </a:rPr>
                                  <m:t>1</m:t>
                                </m:r>
                              </m:sub>
                            </m:sSub>
                            <m:r>
                              <a:rPr lang="ru-RU" sz="1600">
                                <a:latin typeface="Cambria Math" panose="02040503050406030204" pitchFamily="18" charset="0"/>
                              </a:rPr>
                              <m:t>)</m:t>
                            </m:r>
                          </m:e>
                          <m:sup>
                            <m:r>
                              <a:rPr lang="ru-RU" sz="1600">
                                <a:latin typeface="Cambria Math" panose="02040503050406030204" pitchFamily="18" charset="0"/>
                              </a:rPr>
                              <m:t>2</m:t>
                            </m:r>
                          </m:sup>
                        </m:sSup>
                        <m:r>
                          <a:rPr lang="ru-RU" sz="1600" i="1">
                            <a:latin typeface="Cambria Math" panose="02040503050406030204" pitchFamily="18" charset="0"/>
                          </a:rPr>
                          <m:t>𝑙</m:t>
                        </m:r>
                      </m:num>
                      <m:den>
                        <m:r>
                          <a:rPr lang="ru-RU" sz="1600">
                            <a:latin typeface="Cambria Math" panose="02040503050406030204" pitchFamily="18" charset="0"/>
                          </a:rPr>
                          <m:t>4</m:t>
                        </m:r>
                      </m:den>
                    </m:f>
                    <m:r>
                      <a:rPr lang="ru-RU" sz="1600">
                        <a:latin typeface="Cambria Math" panose="02040503050406030204" pitchFamily="18" charset="0"/>
                      </a:rPr>
                      <m:t>→</m:t>
                    </m:r>
                    <m:r>
                      <a:rPr lang="ru-RU" sz="1600" i="1">
                        <a:latin typeface="Cambria Math" panose="02040503050406030204" pitchFamily="18" charset="0"/>
                      </a:rPr>
                      <m:t>𝑚𝑖𝑛</m:t>
                    </m:r>
                  </m:oMath>
                </a14:m>
                <a:r>
                  <a:rPr lang="ru-RU" sz="1600" dirty="0">
                    <a:latin typeface="Times New Roman" panose="02020603050405020304" pitchFamily="18" charset="0"/>
                    <a:cs typeface="Times New Roman" panose="02020603050405020304" pitchFamily="18" charset="0"/>
                  </a:rPr>
                  <a:t>  (12)</a:t>
                </a:r>
              </a:p>
              <a:p>
                <a:pPr marL="0" indent="0">
                  <a:buNone/>
                </a:pPr>
                <a:r>
                  <a:rPr lang="ru-RU" sz="1600" dirty="0"/>
                  <a:t>Критерием оптимизации является внешний диаметр ствола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oMath>
                </a14:m>
                <a:r>
                  <a:rPr lang="ru-RU" sz="1600" dirty="0"/>
                  <a:t> ).</a:t>
                </a:r>
              </a:p>
              <a:p>
                <a:pPr marL="0" indent="0">
                  <a:buNone/>
                </a:pPr>
                <a:r>
                  <a:rPr lang="ru-RU" sz="1600" dirty="0"/>
                  <a:t>Параметр оптимизации - коэффициенты запаса (</a:t>
                </a:r>
                <a14:m>
                  <m:oMath xmlns:m="http://schemas.openxmlformats.org/officeDocument/2006/math">
                    <m:sSub>
                      <m:sSubPr>
                        <m:ctrlPr>
                          <a:rPr lang="ru-RU" sz="1600" i="1">
                            <a:latin typeface="Cambria Math" panose="02040503050406030204" pitchFamily="18" charset="0"/>
                          </a:rPr>
                        </m:ctrlPr>
                      </m:sSubPr>
                      <m:e>
                        <m:sSub>
                          <m:sSubPr>
                            <m:ctrlPr>
                              <a:rPr lang="ru-RU" sz="1600" i="1">
                                <a:latin typeface="Cambria Math" panose="02040503050406030204" pitchFamily="18" charset="0"/>
                              </a:rPr>
                            </m:ctrlPr>
                          </m:sSubPr>
                          <m:e>
                            <m:r>
                              <a:rPr lang="ru-RU" sz="1600" i="1">
                                <a:latin typeface="Cambria Math" panose="02040503050406030204" pitchFamily="18" charset="0"/>
                              </a:rPr>
                              <m:t>𝑛</m:t>
                            </m:r>
                          </m:e>
                          <m:sub>
                            <m:r>
                              <a:rPr lang="en-US" sz="1600" b="0" i="1" smtClean="0">
                                <a:latin typeface="Cambria Math" panose="02040503050406030204" pitchFamily="18" charset="0"/>
                              </a:rPr>
                              <m:t>𝑒</m:t>
                            </m:r>
                          </m:sub>
                        </m:sSub>
                        <m:r>
                          <a:rPr lang="ru-RU" sz="1600" b="0" i="1" smtClean="0">
                            <a:latin typeface="Cambria Math" panose="02040503050406030204" pitchFamily="18" charset="0"/>
                          </a:rPr>
                          <m:t>, </m:t>
                        </m:r>
                        <m:r>
                          <a:rPr lang="ru-RU" sz="1600" i="1">
                            <a:latin typeface="Cambria Math" panose="02040503050406030204" pitchFamily="18" charset="0"/>
                          </a:rPr>
                          <m:t>𝑛</m:t>
                        </m:r>
                      </m:e>
                      <m:sub>
                        <m:r>
                          <a:rPr lang="ru-RU" sz="1600" i="1">
                            <a:latin typeface="Cambria Math" panose="02040503050406030204" pitchFamily="18" charset="0"/>
                          </a:rPr>
                          <m:t>𝑛</m:t>
                        </m:r>
                      </m:sub>
                    </m:sSub>
                  </m:oMath>
                </a14:m>
                <a:r>
                  <a:rPr lang="ru-RU" sz="1600" dirty="0"/>
                  <a:t>).</a:t>
                </a:r>
              </a:p>
              <a:p>
                <a:pPr marL="0" indent="0" algn="ctr">
                  <a:buNone/>
                </a:pPr>
                <a:endParaRPr lang="ru-RU" sz="1600" dirty="0">
                  <a:latin typeface="Times New Roman" panose="02020603050405020304" pitchFamily="18" charset="0"/>
                  <a:cs typeface="Times New Roman" panose="02020603050405020304" pitchFamily="18" charset="0"/>
                </a:endParaRPr>
              </a:p>
              <a:p>
                <a:pPr marL="0" indent="0" algn="ctr">
                  <a:buNone/>
                </a:pPr>
                <a:endParaRPr lang="ru-RU" sz="1600" dirty="0">
                  <a:latin typeface="Times New Roman" panose="02020603050405020304" pitchFamily="18" charset="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8A5715A7-E073-4B93-A15E-F91602320FB1}"/>
                  </a:ext>
                </a:extLst>
              </p:cNvPr>
              <p:cNvSpPr>
                <a:spLocks noGrp="1" noRot="1" noChangeAspect="1" noMove="1" noResize="1" noEditPoints="1" noAdjustHandles="1" noChangeArrowheads="1" noChangeShapeType="1" noTextEdit="1"/>
              </p:cNvSpPr>
              <p:nvPr>
                <p:ph idx="1"/>
              </p:nvPr>
            </p:nvSpPr>
            <p:spPr>
              <a:xfrm>
                <a:off x="1784412" y="1401801"/>
                <a:ext cx="5123483" cy="1971696"/>
              </a:xfrm>
              <a:blipFill>
                <a:blip r:embed="rId2"/>
                <a:stretch>
                  <a:fillRect l="-714" t="-2167"/>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5B293BE2-2207-46FD-8557-3260C6D9FAD4}"/>
              </a:ext>
            </a:extLst>
          </p:cNvPr>
          <p:cNvPicPr/>
          <p:nvPr/>
        </p:nvPicPr>
        <p:blipFill rotWithShape="1">
          <a:blip r:embed="rId3" cstate="print">
            <a:extLst>
              <a:ext uri="{28A0092B-C50C-407E-A947-70E740481C1C}">
                <a14:useLocalDpi xmlns:a14="http://schemas.microsoft.com/office/drawing/2010/main" val="0"/>
              </a:ext>
            </a:extLst>
          </a:blip>
          <a:srcRect b="29992"/>
          <a:stretch/>
        </p:blipFill>
        <p:spPr bwMode="auto">
          <a:xfrm>
            <a:off x="0" y="3673579"/>
            <a:ext cx="9111344" cy="215365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E6EA4EAC-A0FA-4A29-ADC4-29FDFEC35B5E}"/>
              </a:ext>
            </a:extLst>
          </p:cNvPr>
          <p:cNvSpPr txBox="1"/>
          <p:nvPr/>
        </p:nvSpPr>
        <p:spPr>
          <a:xfrm>
            <a:off x="2516995" y="5827237"/>
            <a:ext cx="4390901" cy="300082"/>
          </a:xfrm>
          <a:prstGeom prst="rect">
            <a:avLst/>
          </a:prstGeom>
          <a:noFill/>
        </p:spPr>
        <p:txBody>
          <a:bodyPr wrap="square" rtlCol="0">
            <a:spAutoFit/>
          </a:bodyPr>
          <a:lstStyle/>
          <a:p>
            <a:pPr algn="ctr"/>
            <a:r>
              <a:rPr lang="ru-RU" sz="1350" dirty="0">
                <a:latin typeface="Times New Roman" panose="02020603050405020304" pitchFamily="18" charset="0"/>
                <a:cs typeface="Times New Roman" panose="02020603050405020304" pitchFamily="18" charset="0"/>
              </a:rPr>
              <a:t>Рисунок 6. Части трубы различного диаметра</a:t>
            </a:r>
          </a:p>
        </p:txBody>
      </p:sp>
      <p:sp>
        <p:nvSpPr>
          <p:cNvPr id="6" name="Номер слайда 5">
            <a:extLst>
              <a:ext uri="{FF2B5EF4-FFF2-40B4-BE49-F238E27FC236}">
                <a16:creationId xmlns:a16="http://schemas.microsoft.com/office/drawing/2014/main" id="{B078E872-AFDA-40A6-F2DF-ABBC245ADD66}"/>
              </a:ext>
            </a:extLst>
          </p:cNvPr>
          <p:cNvSpPr>
            <a:spLocks noGrp="1"/>
          </p:cNvSpPr>
          <p:nvPr>
            <p:ph type="sldNum" sz="quarter" idx="12"/>
          </p:nvPr>
        </p:nvSpPr>
        <p:spPr/>
        <p:txBody>
          <a:bodyPr/>
          <a:lstStyle/>
          <a:p>
            <a:fld id="{16DE10BE-1523-4E39-9DE1-6A86857F7259}" type="slidenum">
              <a:rPr lang="ru-RU" smtClean="0"/>
              <a:t>5</a:t>
            </a:fld>
            <a:endParaRPr lang="ru-RU"/>
          </a:p>
        </p:txBody>
      </p:sp>
    </p:spTree>
    <p:extLst>
      <p:ext uri="{BB962C8B-B14F-4D97-AF65-F5344CB8AC3E}">
        <p14:creationId xmlns:p14="http://schemas.microsoft.com/office/powerpoint/2010/main" val="360114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345FC4-BFAF-4864-B9C4-D4D118C6712C}"/>
              </a:ext>
            </a:extLst>
          </p:cNvPr>
          <p:cNvSpPr>
            <a:spLocks noGrp="1"/>
          </p:cNvSpPr>
          <p:nvPr>
            <p:ph type="title"/>
          </p:nvPr>
        </p:nvSpPr>
        <p:spPr>
          <a:xfrm>
            <a:off x="1" y="223740"/>
            <a:ext cx="8985167" cy="994172"/>
          </a:xfrm>
        </p:spPr>
        <p:txBody>
          <a:bodyPr>
            <a:normAutofit/>
          </a:bodyPr>
          <a:lstStyle/>
          <a:p>
            <a:pPr algn="ctr"/>
            <a:r>
              <a:rPr lang="ru-RU" sz="2400" dirty="0">
                <a:latin typeface="Times New Roman" panose="02020603050405020304" pitchFamily="18" charset="0"/>
                <a:cs typeface="Times New Roman" panose="02020603050405020304" pitchFamily="18" charset="0"/>
              </a:rPr>
              <a:t>Прочность холодного ствола</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34E50F49-478D-425C-BAF3-2BAE751202B0}"/>
                  </a:ext>
                </a:extLst>
              </p:cNvPr>
              <p:cNvSpPr>
                <a:spLocks noGrp="1"/>
              </p:cNvSpPr>
              <p:nvPr>
                <p:ph idx="1"/>
              </p:nvPr>
            </p:nvSpPr>
            <p:spPr>
              <a:xfrm>
                <a:off x="167492" y="1392572"/>
                <a:ext cx="7910451" cy="2154440"/>
              </a:xfrm>
            </p:spPr>
            <p:txBody>
              <a:bodyPr>
                <a:noAutofit/>
              </a:bodyPr>
              <a:lstStyle/>
              <a:p>
                <a:pPr marL="0" indent="0">
                  <a:buNone/>
                </a:pPr>
                <a:r>
                  <a:rPr lang="ru-RU" sz="1350" dirty="0">
                    <a:latin typeface="Cambria Math" panose="02040503050406030204" pitchFamily="18" charset="0"/>
                  </a:rPr>
                  <a:t>Что бы получить параметр оптимизации , а именно коэффициент запаса прочности по упругому сопротивлению, в уравнение (5) подставим уравнения (1-4)</a:t>
                </a:r>
                <a:endParaRPr lang="en-US" sz="1350" dirty="0">
                  <a:latin typeface="Cambria Math" panose="02040503050406030204" pitchFamily="18" charset="0"/>
                </a:endParaRPr>
              </a:p>
              <a:p>
                <a:pPr marL="0" indent="0">
                  <a:buNone/>
                </a:pPr>
                <a14:m>
                  <m:oMath xmlns:m="http://schemas.openxmlformats.org/officeDocument/2006/math">
                    <m:sSub>
                      <m:sSubPr>
                        <m:ctrlPr>
                          <a:rPr lang="ru-RU" sz="1600" i="1" smtClean="0">
                            <a:latin typeface="Cambria Math" panose="02040503050406030204" pitchFamily="18" charset="0"/>
                          </a:rPr>
                        </m:ctrlPr>
                      </m:sSubPr>
                      <m:e>
                        <m:r>
                          <a:rPr lang="en-US" sz="1600" b="0" i="1" smtClean="0">
                            <a:latin typeface="Cambria Math" panose="02040503050406030204" pitchFamily="18" charset="0"/>
                          </a:rPr>
                          <m:t>𝑛</m:t>
                        </m:r>
                      </m:e>
                      <m:sub>
                        <m:r>
                          <a:rPr lang="ru-RU" sz="1600" i="1">
                            <a:latin typeface="Cambria Math" panose="02040503050406030204" pitchFamily="18" charset="0"/>
                          </a:rPr>
                          <m:t>𝑒</m:t>
                        </m:r>
                      </m:sub>
                    </m:sSub>
                    <m:r>
                      <a:rPr lang="ru-RU" sz="1600" i="1">
                        <a:latin typeface="Cambria Math" panose="02040503050406030204" pitchFamily="18" charset="0"/>
                      </a:rPr>
                      <m:t>=</m:t>
                    </m:r>
                    <m:f>
                      <m:fPr>
                        <m:type m:val="lin"/>
                        <m:ctrlPr>
                          <a:rPr lang="en-US" sz="1600" i="1">
                            <a:latin typeface="Cambria Math" panose="02040503050406030204" pitchFamily="18" charset="0"/>
                            <a:cs typeface="Times New Roman" panose="02020603050405020304" pitchFamily="18" charset="0"/>
                          </a:rPr>
                        </m:ctrlPr>
                      </m:fPr>
                      <m:num>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𝑒</m:t>
                                </m:r>
                              </m:sub>
                            </m:sSub>
                          </m:num>
                          <m:den>
                            <m:rad>
                              <m:radPr>
                                <m:degHide m:val="on"/>
                                <m:ctrlPr>
                                  <a:rPr lang="ru-RU" sz="1600" i="1">
                                    <a:latin typeface="Cambria Math" panose="02040503050406030204" pitchFamily="18" charset="0"/>
                                  </a:rPr>
                                </m:ctrlPr>
                              </m:radPr>
                              <m:deg/>
                              <m:e>
                                <m:sSup>
                                  <m:sSupPr>
                                    <m:ctrlPr>
                                      <a:rPr lang="ru-RU" sz="1600" i="1">
                                        <a:latin typeface="Cambria Math" panose="02040503050406030204" pitchFamily="18" charset="0"/>
                                      </a:rPr>
                                    </m:ctrlPr>
                                  </m:sSupPr>
                                  <m:e>
                                    <m:r>
                                      <a:rPr lang="ru-RU" sz="1600" i="1">
                                        <a:latin typeface="Cambria Math" panose="02040503050406030204" pitchFamily="18" charset="0"/>
                                      </a:rPr>
                                      <m:t>1−</m:t>
                                    </m:r>
                                    <m:f>
                                      <m:fPr>
                                        <m:ctrlPr>
                                          <a:rPr lang="ru-RU" sz="1600" i="1">
                                            <a:latin typeface="Cambria Math" panose="02040503050406030204" pitchFamily="18" charset="0"/>
                                          </a:rPr>
                                        </m:ctrlPr>
                                      </m:fPr>
                                      <m:num>
                                        <m:r>
                                          <a:rPr lang="ru-RU" sz="1600" i="1">
                                            <a:latin typeface="Cambria Math" panose="02040503050406030204" pitchFamily="18" charset="0"/>
                                          </a:rPr>
                                          <m:t>2</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+1−2</m:t>
                                        </m:r>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r>
                                          <a:rPr lang="ru-RU" sz="1600" i="1">
                                            <a:latin typeface="Cambria Math" panose="02040503050406030204" pitchFamily="18" charset="0"/>
                                          </a:rPr>
                                          <m:t>−</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m:t>
                                        </m:r>
                                      </m:num>
                                      <m:den>
                                        <m:r>
                                          <a:rPr lang="ru-RU" sz="1600" i="1">
                                            <a:latin typeface="Cambria Math" panose="02040503050406030204" pitchFamily="18" charset="0"/>
                                          </a:rPr>
                                          <m:t>(</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+1)(</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−1−2</m:t>
                                        </m:r>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r>
                                          <a:rPr lang="ru-RU" sz="1600" i="1">
                                            <a:latin typeface="Cambria Math" panose="02040503050406030204" pitchFamily="18" charset="0"/>
                                          </a:rPr>
                                          <m:t>−</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m:t>
                                        </m:r>
                                      </m:den>
                                    </m:f>
                                  </m:e>
                                  <m:sup>
                                    <m:r>
                                      <a:rPr lang="ru-RU" sz="1600" i="1">
                                        <a:latin typeface="Cambria Math" panose="02040503050406030204" pitchFamily="18" charset="0"/>
                                      </a:rPr>
                                      <m:t>2</m:t>
                                    </m:r>
                                  </m:sup>
                                </m:sSup>
                                <m:r>
                                  <a:rPr lang="ru-RU" sz="1600" i="1">
                                    <a:latin typeface="Cambria Math" panose="02040503050406030204" pitchFamily="18" charset="0"/>
                                  </a:rPr>
                                  <m:t>−</m:t>
                                </m:r>
                                <m:f>
                                  <m:fPr>
                                    <m:ctrlPr>
                                      <a:rPr lang="ru-RU" sz="1600" i="1">
                                        <a:latin typeface="Cambria Math" panose="02040503050406030204" pitchFamily="18" charset="0"/>
                                      </a:rPr>
                                    </m:ctrlPr>
                                  </m:fPr>
                                  <m:num>
                                    <m:r>
                                      <a:rPr lang="ru-RU" sz="1600" i="1">
                                        <a:latin typeface="Cambria Math" panose="02040503050406030204" pitchFamily="18" charset="0"/>
                                      </a:rPr>
                                      <m:t>2</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+1−2</m:t>
                                    </m:r>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r>
                                      <a:rPr lang="ru-RU" sz="1600" i="1">
                                        <a:latin typeface="Cambria Math" panose="02040503050406030204" pitchFamily="18" charset="0"/>
                                      </a:rPr>
                                      <m:t>−</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m:t>
                                    </m:r>
                                  </m:num>
                                  <m:den>
                                    <m:r>
                                      <a:rPr lang="ru-RU" sz="1600" i="1">
                                        <a:latin typeface="Cambria Math" panose="02040503050406030204" pitchFamily="18" charset="0"/>
                                      </a:rPr>
                                      <m:t>(</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+1)(</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−1−2</m:t>
                                    </m:r>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r>
                                      <a:rPr lang="ru-RU" sz="1600" i="1">
                                        <a:latin typeface="Cambria Math" panose="02040503050406030204" pitchFamily="18" charset="0"/>
                                      </a:rPr>
                                      <m:t>−</m:t>
                                    </m:r>
                                    <m:sSup>
                                      <m:sSupPr>
                                        <m:ctrlPr>
                                          <a:rPr lang="ru-RU" sz="1600" i="1">
                                            <a:latin typeface="Cambria Math" panose="02040503050406030204" pitchFamily="18" charset="0"/>
                                          </a:rPr>
                                        </m:ctrlPr>
                                      </m:sSupPr>
                                      <m:e>
                                        <m:f>
                                          <m:fPr>
                                            <m:ctrlPr>
                                              <a:rPr lang="ru-RU" sz="1600" i="1">
                                                <a:latin typeface="Cambria Math" panose="02040503050406030204" pitchFamily="18" charset="0"/>
                                              </a:rPr>
                                            </m:ctrlPr>
                                          </m:fPr>
                                          <m:num>
                                            <m:r>
                                              <a:rPr lang="ru-RU" sz="1600" i="1">
                                                <a:latin typeface="Cambria Math" panose="02040503050406030204" pitchFamily="18" charset="0"/>
                                              </a:rPr>
                                              <m:t>𝛿</m:t>
                                            </m:r>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sup>
                                        <m:r>
                                          <a:rPr lang="ru-RU" sz="1600" i="1">
                                            <a:latin typeface="Cambria Math" panose="02040503050406030204" pitchFamily="18" charset="0"/>
                                          </a:rPr>
                                          <m:t>2</m:t>
                                        </m:r>
                                      </m:sup>
                                    </m:sSup>
                                    <m:r>
                                      <a:rPr lang="ru-RU" sz="1600" i="1">
                                        <a:latin typeface="Cambria Math" panose="02040503050406030204" pitchFamily="18" charset="0"/>
                                      </a:rPr>
                                      <m:t>)</m:t>
                                    </m:r>
                                  </m:den>
                                </m:f>
                              </m:e>
                            </m:rad>
                          </m:den>
                        </m:f>
                      </m:num>
                      <m:den>
                        <m:r>
                          <a:rPr lang="en-US" sz="1600" i="1">
                            <a:latin typeface="Cambria Math" panose="02040503050406030204" pitchFamily="18" charset="0"/>
                            <a:cs typeface="Times New Roman" panose="02020603050405020304" pitchFamily="18" charset="0"/>
                          </a:rPr>
                          <m:t>𝑝</m:t>
                        </m:r>
                      </m:den>
                    </m:f>
                  </m:oMath>
                </a14:m>
                <a:r>
                  <a:rPr lang="en-US" sz="1350" dirty="0">
                    <a:latin typeface="Times New Roman" panose="02020603050405020304" pitchFamily="18" charset="0"/>
                    <a:cs typeface="Times New Roman" panose="02020603050405020304" pitchFamily="18" charset="0"/>
                  </a:rPr>
                  <a:t>               </a:t>
                </a:r>
                <a:r>
                  <a:rPr lang="ru-RU" sz="1350" dirty="0">
                    <a:latin typeface="Times New Roman" panose="02020603050405020304" pitchFamily="18" charset="0"/>
                    <a:cs typeface="Times New Roman" panose="02020603050405020304" pitchFamily="18" charset="0"/>
                  </a:rPr>
                  <a:t>(13)</a:t>
                </a:r>
              </a:p>
              <a:p>
                <a:pPr marL="0" indent="0">
                  <a:buNone/>
                </a:pPr>
                <a:r>
                  <a:rPr lang="ru-RU" sz="1350" dirty="0">
                    <a:latin typeface="Times New Roman" panose="02020603050405020304" pitchFamily="18" charset="0"/>
                    <a:cs typeface="Times New Roman" panose="02020603050405020304" pitchFamily="18" charset="0"/>
                  </a:rPr>
                  <a:t>Ограничения для оптимизации</a:t>
                </a:r>
                <a:r>
                  <a:rPr lang="en-US" sz="135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d>
                      <m:dPr>
                        <m:begChr m:val="["/>
                        <m:endChr m:val="]"/>
                        <m:ctrlPr>
                          <a:rPr lang="ru-RU" sz="1350" i="1">
                            <a:latin typeface="Cambria Math" panose="02040503050406030204" pitchFamily="18" charset="0"/>
                          </a:rPr>
                        </m:ctrlPr>
                      </m:dPr>
                      <m:e>
                        <m:sSub>
                          <m:sSubPr>
                            <m:ctrlPr>
                              <a:rPr lang="ru-RU" sz="1350" i="1">
                                <a:latin typeface="Cambria Math" panose="02040503050406030204" pitchFamily="18" charset="0"/>
                              </a:rPr>
                            </m:ctrlPr>
                          </m:sSubPr>
                          <m:e>
                            <m:r>
                              <a:rPr lang="ru-RU" sz="1350" i="1">
                                <a:latin typeface="Cambria Math" panose="02040503050406030204" pitchFamily="18" charset="0"/>
                              </a:rPr>
                              <m:t>𝑛</m:t>
                            </m:r>
                          </m:e>
                          <m:sub>
                            <m:r>
                              <a:rPr lang="ru-RU" sz="1350" i="1">
                                <a:latin typeface="Cambria Math" panose="02040503050406030204" pitchFamily="18" charset="0"/>
                              </a:rPr>
                              <m:t>𝑒</m:t>
                            </m:r>
                          </m:sub>
                        </m:sSub>
                      </m:e>
                    </m:d>
                    <m:r>
                      <a:rPr lang="ru-RU" sz="1350" i="1">
                        <a:latin typeface="Cambria Math" panose="02040503050406030204" pitchFamily="18" charset="0"/>
                        <a:ea typeface="Cambria Math" panose="02040503050406030204" pitchFamily="18" charset="0"/>
                      </a:rPr>
                      <m:t>≥</m:t>
                    </m:r>
                    <m:r>
                      <a:rPr lang="ru-RU" sz="1350" i="1">
                        <a:latin typeface="Cambria Math" panose="02040503050406030204" pitchFamily="18" charset="0"/>
                      </a:rPr>
                      <m:t>1.1</m:t>
                    </m:r>
                  </m:oMath>
                </a14:m>
                <a:r>
                  <a:rPr lang="ru-RU" sz="1350" dirty="0">
                    <a:latin typeface="Times New Roman" panose="02020603050405020304" pitchFamily="18" charset="0"/>
                    <a:cs typeface="Times New Roman" panose="02020603050405020304" pitchFamily="18" charset="0"/>
                  </a:rPr>
                  <a:t>– для участка ствола с постоянным наибольшим давлением;</a:t>
                </a:r>
              </a:p>
              <a:p>
                <a:pPr marL="0" indent="0">
                  <a:buNone/>
                </a:pPr>
                <a14:m>
                  <m:oMath xmlns:m="http://schemas.openxmlformats.org/officeDocument/2006/math">
                    <m:d>
                      <m:dPr>
                        <m:begChr m:val="["/>
                        <m:endChr m:val="]"/>
                        <m:ctrlPr>
                          <a:rPr lang="ru-RU" sz="1350" i="1">
                            <a:latin typeface="Cambria Math" panose="02040503050406030204" pitchFamily="18" charset="0"/>
                          </a:rPr>
                        </m:ctrlPr>
                      </m:dPr>
                      <m:e>
                        <m:sSub>
                          <m:sSubPr>
                            <m:ctrlPr>
                              <a:rPr lang="ru-RU" sz="1350" i="1">
                                <a:latin typeface="Cambria Math" panose="02040503050406030204" pitchFamily="18" charset="0"/>
                              </a:rPr>
                            </m:ctrlPr>
                          </m:sSubPr>
                          <m:e>
                            <m:r>
                              <a:rPr lang="ru-RU" sz="1350" i="1">
                                <a:latin typeface="Cambria Math" panose="02040503050406030204" pitchFamily="18" charset="0"/>
                              </a:rPr>
                              <m:t>𝑛</m:t>
                            </m:r>
                          </m:e>
                          <m:sub>
                            <m:r>
                              <a:rPr lang="ru-RU" sz="1350" i="1">
                                <a:latin typeface="Cambria Math" panose="02040503050406030204" pitchFamily="18" charset="0"/>
                              </a:rPr>
                              <m:t>𝑒</m:t>
                            </m:r>
                          </m:sub>
                        </m:sSub>
                      </m:e>
                    </m:d>
                    <m:r>
                      <a:rPr lang="ru-RU" sz="1350" i="1">
                        <a:latin typeface="Cambria Math" panose="02040503050406030204" pitchFamily="18" charset="0"/>
                        <a:ea typeface="Cambria Math" panose="02040503050406030204" pitchFamily="18" charset="0"/>
                      </a:rPr>
                      <m:t>≥</m:t>
                    </m:r>
                    <m:r>
                      <a:rPr lang="ru-RU" sz="1350" i="1">
                        <a:latin typeface="Cambria Math" panose="02040503050406030204" pitchFamily="18" charset="0"/>
                      </a:rPr>
                      <m:t>1.5</m:t>
                    </m:r>
                  </m:oMath>
                </a14:m>
                <a:r>
                  <a:rPr lang="ru-RU" sz="1350" dirty="0">
                    <a:latin typeface="Times New Roman" panose="02020603050405020304" pitchFamily="18" charset="0"/>
                    <a:cs typeface="Times New Roman" panose="02020603050405020304" pitchFamily="18" charset="0"/>
                  </a:rPr>
                  <a:t>– для сечения перед дульным утолщением.</a:t>
                </a:r>
              </a:p>
              <a:p>
                <a:pPr marL="0" indent="0">
                  <a:buNone/>
                </a:pPr>
                <a:endParaRPr lang="ru-RU" sz="1350" dirty="0">
                  <a:latin typeface="Times New Roman" panose="02020603050405020304" pitchFamily="18" charset="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34E50F49-478D-425C-BAF3-2BAE751202B0}"/>
                  </a:ext>
                </a:extLst>
              </p:cNvPr>
              <p:cNvSpPr>
                <a:spLocks noGrp="1" noRot="1" noChangeAspect="1" noMove="1" noResize="1" noEditPoints="1" noAdjustHandles="1" noChangeArrowheads="1" noChangeShapeType="1" noTextEdit="1"/>
              </p:cNvSpPr>
              <p:nvPr>
                <p:ph idx="1"/>
              </p:nvPr>
            </p:nvSpPr>
            <p:spPr>
              <a:xfrm>
                <a:off x="167492" y="1392572"/>
                <a:ext cx="7910451" cy="2154440"/>
              </a:xfrm>
              <a:blipFill>
                <a:blip r:embed="rId2"/>
                <a:stretch>
                  <a:fillRect l="-154" t="-1977" b="-1610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5" name="Таблица 4">
                <a:extLst>
                  <a:ext uri="{FF2B5EF4-FFF2-40B4-BE49-F238E27FC236}">
                    <a16:creationId xmlns:a16="http://schemas.microsoft.com/office/drawing/2014/main" id="{CA4EF75B-F133-43E9-AC96-66BC7F821ADE}"/>
                  </a:ext>
                </a:extLst>
              </p:cNvPr>
              <p:cNvGraphicFramePr>
                <a:graphicFrameLocks noGrp="1"/>
              </p:cNvGraphicFramePr>
              <p:nvPr>
                <p:extLst>
                  <p:ext uri="{D42A27DB-BD31-4B8C-83A1-F6EECF244321}">
                    <p14:modId xmlns:p14="http://schemas.microsoft.com/office/powerpoint/2010/main" val="3331088339"/>
                  </p:ext>
                </p:extLst>
              </p:nvPr>
            </p:nvGraphicFramePr>
            <p:xfrm>
              <a:off x="299853" y="4275761"/>
              <a:ext cx="6522522" cy="204597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1115928685"/>
                        </a:ext>
                      </a:extLst>
                    </a:gridCol>
                    <a:gridCol w="1219200">
                      <a:extLst>
                        <a:ext uri="{9D8B030D-6E8A-4147-A177-3AD203B41FA5}">
                          <a16:colId xmlns:a16="http://schemas.microsoft.com/office/drawing/2014/main" val="2546685333"/>
                        </a:ext>
                      </a:extLst>
                    </a:gridCol>
                    <a:gridCol w="1219200">
                      <a:extLst>
                        <a:ext uri="{9D8B030D-6E8A-4147-A177-3AD203B41FA5}">
                          <a16:colId xmlns:a16="http://schemas.microsoft.com/office/drawing/2014/main" val="680715957"/>
                        </a:ext>
                      </a:extLst>
                    </a:gridCol>
                    <a:gridCol w="1219200">
                      <a:extLst>
                        <a:ext uri="{9D8B030D-6E8A-4147-A177-3AD203B41FA5}">
                          <a16:colId xmlns:a16="http://schemas.microsoft.com/office/drawing/2014/main" val="2348717426"/>
                        </a:ext>
                      </a:extLst>
                    </a:gridCol>
                    <a:gridCol w="1645722">
                      <a:extLst>
                        <a:ext uri="{9D8B030D-6E8A-4147-A177-3AD203B41FA5}">
                          <a16:colId xmlns:a16="http://schemas.microsoft.com/office/drawing/2014/main" val="413892770"/>
                        </a:ext>
                      </a:extLst>
                    </a:gridCol>
                  </a:tblGrid>
                  <a:tr h="278130">
                    <a:tc>
                      <a:txBody>
                        <a:bodyPr/>
                        <a:lstStyle/>
                        <a:p>
                          <a:r>
                            <a:rPr lang="ru-RU" sz="1350" dirty="0"/>
                            <a:t>№</a:t>
                          </a:r>
                          <a:r>
                            <a:rPr lang="en-US" sz="1350" dirty="0"/>
                            <a:t> </a:t>
                          </a:r>
                          <a:r>
                            <a:rPr lang="ru-RU" sz="1350" dirty="0"/>
                            <a:t>Сечения</a:t>
                          </a:r>
                        </a:p>
                      </a:txBody>
                      <a:tcPr marL="68580" marR="68580" marT="34290" marB="34290"/>
                    </a:tc>
                    <a:tc>
                      <a:txBody>
                        <a:bodyPr/>
                        <a:lstStyle/>
                        <a:p>
                          <a:pPr algn="ctr"/>
                          <a:r>
                            <a:rPr lang="ru-RU" sz="1350" dirty="0"/>
                            <a:t>1</a:t>
                          </a:r>
                        </a:p>
                      </a:txBody>
                      <a:tcPr marL="68580" marR="68580" marT="34290" marB="34290"/>
                    </a:tc>
                    <a:tc>
                      <a:txBody>
                        <a:bodyPr/>
                        <a:lstStyle/>
                        <a:p>
                          <a:pPr algn="ctr"/>
                          <a:r>
                            <a:rPr lang="ru-RU" sz="1350" dirty="0"/>
                            <a:t>2</a:t>
                          </a:r>
                        </a:p>
                      </a:txBody>
                      <a:tcPr marL="68580" marR="68580" marT="34290" marB="34290"/>
                    </a:tc>
                    <a:tc>
                      <a:txBody>
                        <a:bodyPr/>
                        <a:lstStyle/>
                        <a:p>
                          <a:pPr algn="ctr"/>
                          <a:r>
                            <a:rPr lang="ru-RU" sz="1350" dirty="0"/>
                            <a:t>3</a:t>
                          </a:r>
                        </a:p>
                      </a:txBody>
                      <a:tcPr marL="68580" marR="68580" marT="34290" marB="34290"/>
                    </a:tc>
                    <a:tc>
                      <a:txBody>
                        <a:bodyPr/>
                        <a:lstStyle/>
                        <a:p>
                          <a:r>
                            <a:rPr lang="ru-RU" sz="1350" dirty="0"/>
                            <a:t>Дульное утолщение</a:t>
                          </a:r>
                        </a:p>
                      </a:txBody>
                      <a:tcPr marL="68580" marR="68580" marT="34290" marB="34290"/>
                    </a:tc>
                    <a:extLst>
                      <a:ext uri="{0D108BD9-81ED-4DB2-BD59-A6C34878D82A}">
                        <a16:rowId xmlns:a16="http://schemas.microsoft.com/office/drawing/2014/main" val="3673994784"/>
                      </a:ext>
                    </a:extLst>
                  </a:tr>
                  <a:tr h="480060">
                    <a:tc>
                      <a:txBody>
                        <a:bodyPr/>
                        <a:lstStyle/>
                        <a:p>
                          <a:r>
                            <a:rPr lang="ru-RU" sz="1400" kern="1200" dirty="0">
                              <a:solidFill>
                                <a:schemeClr val="tx1"/>
                              </a:solidFill>
                              <a:effectLst/>
                              <a:latin typeface="+mn-lt"/>
                              <a:ea typeface="+mn-ea"/>
                              <a:cs typeface="+mn-cs"/>
                            </a:rPr>
                            <a:t>Расстояние от казенника, мм</a:t>
                          </a:r>
                          <a:endParaRPr lang="ru-RU" sz="1000" dirty="0"/>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0-545</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555-652</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672-990</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991-1000</a:t>
                          </a:r>
                        </a:p>
                      </a:txBody>
                      <a:tcPr marL="68580" marR="68580" marT="34290" marB="34290"/>
                    </a:tc>
                    <a:extLst>
                      <a:ext uri="{0D108BD9-81ED-4DB2-BD59-A6C34878D82A}">
                        <a16:rowId xmlns:a16="http://schemas.microsoft.com/office/drawing/2014/main" val="2974923335"/>
                      </a:ext>
                    </a:extLst>
                  </a:tr>
                  <a:tr h="278130">
                    <a:tc>
                      <a:txBody>
                        <a:bodyPr/>
                        <a:lstStyle/>
                        <a:p>
                          <a:r>
                            <a:rPr lang="ru-RU" sz="1400" kern="1200" dirty="0">
                              <a:solidFill>
                                <a:schemeClr val="tx1"/>
                              </a:solidFill>
                              <a:effectLst/>
                              <a:latin typeface="+mn-lt"/>
                              <a:ea typeface="+mn-ea"/>
                              <a:cs typeface="+mn-cs"/>
                            </a:rPr>
                            <a:t>Нагрузка, МПа</a:t>
                          </a:r>
                          <a:endParaRPr lang="ru-RU" sz="1000" dirty="0"/>
                        </a:p>
                      </a:txBody>
                      <a:tcPr marL="68580" marR="68580" marT="34290" marB="3429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85</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40,2</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30,7</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17,5</a:t>
                          </a:r>
                        </a:p>
                      </a:txBody>
                      <a:tcPr marL="51435" marR="51435" marT="0" marB="0"/>
                    </a:tc>
                    <a:extLst>
                      <a:ext uri="{0D108BD9-81ED-4DB2-BD59-A6C34878D82A}">
                        <a16:rowId xmlns:a16="http://schemas.microsoft.com/office/drawing/2014/main" val="4100939806"/>
                      </a:ext>
                    </a:extLst>
                  </a:tr>
                  <a:tr h="278130">
                    <a:tc>
                      <a:txBody>
                        <a:bodyPr/>
                        <a:lstStyle/>
                        <a:p>
                          <a14:m>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panose="02040503050406030204" pitchFamily="18" charset="0"/>
                                      <a:ea typeface="+mn-ea"/>
                                      <a:cs typeface="+mn-cs"/>
                                    </a:rPr>
                                    <m:t>𝑑</m:t>
                                  </m:r>
                                </m:e>
                                <m:sub>
                                  <m:r>
                                    <a:rPr lang="ru-RU" sz="1400" kern="1200">
                                      <a:solidFill>
                                        <a:schemeClr val="tx1"/>
                                      </a:solidFill>
                                      <a:effectLst/>
                                      <a:latin typeface="Cambria Math" panose="02040503050406030204" pitchFamily="18" charset="0"/>
                                      <a:ea typeface="+mn-ea"/>
                                      <a:cs typeface="+mn-cs"/>
                                    </a:rPr>
                                    <m:t>2</m:t>
                                  </m:r>
                                </m:sub>
                              </m:sSub>
                            </m:oMath>
                          </a14:m>
                          <a:r>
                            <a:rPr lang="ru-RU" sz="1400" kern="1200" dirty="0">
                              <a:solidFill>
                                <a:schemeClr val="tx1"/>
                              </a:solidFill>
                              <a:effectLst/>
                              <a:latin typeface="+mn-lt"/>
                              <a:ea typeface="+mn-ea"/>
                              <a:cs typeface="+mn-cs"/>
                            </a:rPr>
                            <a:t>, мм</a:t>
                          </a:r>
                          <a:endParaRPr lang="ru-RU" sz="1000" dirty="0"/>
                        </a:p>
                      </a:txBody>
                      <a:tcPr marL="68580" marR="68580" marT="34290" marB="3429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66,81</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63,31</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62,62</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61,32</a:t>
                          </a:r>
                        </a:p>
                      </a:txBody>
                      <a:tcPr marL="51435" marR="51435" marT="0" marB="0">
                        <a:solidFill>
                          <a:srgbClr val="FFFF00"/>
                        </a:solidFill>
                      </a:tcPr>
                    </a:tc>
                    <a:extLst>
                      <a:ext uri="{0D108BD9-81ED-4DB2-BD59-A6C34878D82A}">
                        <a16:rowId xmlns:a16="http://schemas.microsoft.com/office/drawing/2014/main" val="729636890"/>
                      </a:ext>
                    </a:extLst>
                  </a:tr>
                  <a:tr h="278130">
                    <a:tc>
                      <a:txBody>
                        <a:bodyPr/>
                        <a:lstStyle/>
                        <a:p>
                          <a14:m>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panose="02040503050406030204" pitchFamily="18" charset="0"/>
                                      <a:ea typeface="+mn-ea"/>
                                      <a:cs typeface="+mn-cs"/>
                                    </a:rPr>
                                    <m:t>𝑑</m:t>
                                  </m:r>
                                </m:e>
                                <m:sub>
                                  <m:r>
                                    <a:rPr lang="ru-RU" sz="1400" kern="1200">
                                      <a:solidFill>
                                        <a:schemeClr val="tx1"/>
                                      </a:solidFill>
                                      <a:effectLst/>
                                      <a:latin typeface="Cambria Math" panose="02040503050406030204" pitchFamily="18" charset="0"/>
                                      <a:ea typeface="+mn-ea"/>
                                      <a:cs typeface="+mn-cs"/>
                                    </a:rPr>
                                    <m:t>2</m:t>
                                  </m:r>
                                </m:sub>
                              </m:sSub>
                            </m:oMath>
                          </a14:m>
                          <a:r>
                            <a:rPr lang="ru-RU" sz="1400" kern="1200" dirty="0">
                              <a:solidFill>
                                <a:schemeClr val="tx1"/>
                              </a:solidFill>
                              <a:effectLst/>
                              <a:latin typeface="+mn-lt"/>
                              <a:ea typeface="+mn-ea"/>
                              <a:cs typeface="+mn-cs"/>
                            </a:rPr>
                            <a:t>, мм</a:t>
                          </a:r>
                          <a:endParaRPr lang="ru-RU" sz="1000" dirty="0"/>
                        </a:p>
                      </a:txBody>
                      <a:tcPr marL="68580" marR="68580" marT="34290" marB="3429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66,87</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63,33</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62,64</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61,35</a:t>
                          </a:r>
                        </a:p>
                      </a:txBody>
                      <a:tcPr marL="51435" marR="51435" marT="0" marB="0">
                        <a:solidFill>
                          <a:srgbClr val="FF0000"/>
                        </a:solidFill>
                      </a:tcPr>
                    </a:tc>
                    <a:extLst>
                      <a:ext uri="{0D108BD9-81ED-4DB2-BD59-A6C34878D82A}">
                        <a16:rowId xmlns:a16="http://schemas.microsoft.com/office/drawing/2014/main" val="37558753"/>
                      </a:ext>
                    </a:extLst>
                  </a:tr>
                </a:tbl>
              </a:graphicData>
            </a:graphic>
          </p:graphicFrame>
        </mc:Choice>
        <mc:Fallback xmlns="">
          <p:graphicFrame>
            <p:nvGraphicFramePr>
              <p:cNvPr id="5" name="Таблица 4">
                <a:extLst>
                  <a:ext uri="{FF2B5EF4-FFF2-40B4-BE49-F238E27FC236}">
                    <a16:creationId xmlns:a16="http://schemas.microsoft.com/office/drawing/2014/main" id="{CA4EF75B-F133-43E9-AC96-66BC7F821ADE}"/>
                  </a:ext>
                </a:extLst>
              </p:cNvPr>
              <p:cNvGraphicFramePr>
                <a:graphicFrameLocks noGrp="1"/>
              </p:cNvGraphicFramePr>
              <p:nvPr>
                <p:extLst>
                  <p:ext uri="{D42A27DB-BD31-4B8C-83A1-F6EECF244321}">
                    <p14:modId xmlns:p14="http://schemas.microsoft.com/office/powerpoint/2010/main" val="3331088339"/>
                  </p:ext>
                </p:extLst>
              </p:nvPr>
            </p:nvGraphicFramePr>
            <p:xfrm>
              <a:off x="299853" y="4275761"/>
              <a:ext cx="6522522" cy="204597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1115928685"/>
                        </a:ext>
                      </a:extLst>
                    </a:gridCol>
                    <a:gridCol w="1219200">
                      <a:extLst>
                        <a:ext uri="{9D8B030D-6E8A-4147-A177-3AD203B41FA5}">
                          <a16:colId xmlns:a16="http://schemas.microsoft.com/office/drawing/2014/main" val="2546685333"/>
                        </a:ext>
                      </a:extLst>
                    </a:gridCol>
                    <a:gridCol w="1219200">
                      <a:extLst>
                        <a:ext uri="{9D8B030D-6E8A-4147-A177-3AD203B41FA5}">
                          <a16:colId xmlns:a16="http://schemas.microsoft.com/office/drawing/2014/main" val="680715957"/>
                        </a:ext>
                      </a:extLst>
                    </a:gridCol>
                    <a:gridCol w="1219200">
                      <a:extLst>
                        <a:ext uri="{9D8B030D-6E8A-4147-A177-3AD203B41FA5}">
                          <a16:colId xmlns:a16="http://schemas.microsoft.com/office/drawing/2014/main" val="2348717426"/>
                        </a:ext>
                      </a:extLst>
                    </a:gridCol>
                    <a:gridCol w="1645722">
                      <a:extLst>
                        <a:ext uri="{9D8B030D-6E8A-4147-A177-3AD203B41FA5}">
                          <a16:colId xmlns:a16="http://schemas.microsoft.com/office/drawing/2014/main" val="413892770"/>
                        </a:ext>
                      </a:extLst>
                    </a:gridCol>
                  </a:tblGrid>
                  <a:tr h="278130">
                    <a:tc>
                      <a:txBody>
                        <a:bodyPr/>
                        <a:lstStyle/>
                        <a:p>
                          <a:r>
                            <a:rPr lang="ru-RU" sz="1350" dirty="0"/>
                            <a:t>№</a:t>
                          </a:r>
                          <a:r>
                            <a:rPr lang="en-US" sz="1350" dirty="0"/>
                            <a:t> </a:t>
                          </a:r>
                          <a:r>
                            <a:rPr lang="ru-RU" sz="1350" dirty="0"/>
                            <a:t>Сечения</a:t>
                          </a:r>
                        </a:p>
                      </a:txBody>
                      <a:tcPr marL="68580" marR="68580" marT="34290" marB="34290"/>
                    </a:tc>
                    <a:tc>
                      <a:txBody>
                        <a:bodyPr/>
                        <a:lstStyle/>
                        <a:p>
                          <a:pPr algn="ctr"/>
                          <a:r>
                            <a:rPr lang="ru-RU" sz="1350" dirty="0"/>
                            <a:t>1</a:t>
                          </a:r>
                        </a:p>
                      </a:txBody>
                      <a:tcPr marL="68580" marR="68580" marT="34290" marB="34290"/>
                    </a:tc>
                    <a:tc>
                      <a:txBody>
                        <a:bodyPr/>
                        <a:lstStyle/>
                        <a:p>
                          <a:pPr algn="ctr"/>
                          <a:r>
                            <a:rPr lang="ru-RU" sz="1350" dirty="0"/>
                            <a:t>2</a:t>
                          </a:r>
                        </a:p>
                      </a:txBody>
                      <a:tcPr marL="68580" marR="68580" marT="34290" marB="34290"/>
                    </a:tc>
                    <a:tc>
                      <a:txBody>
                        <a:bodyPr/>
                        <a:lstStyle/>
                        <a:p>
                          <a:pPr algn="ctr"/>
                          <a:r>
                            <a:rPr lang="ru-RU" sz="1350" dirty="0"/>
                            <a:t>3</a:t>
                          </a:r>
                        </a:p>
                      </a:txBody>
                      <a:tcPr marL="68580" marR="68580" marT="34290" marB="34290"/>
                    </a:tc>
                    <a:tc>
                      <a:txBody>
                        <a:bodyPr/>
                        <a:lstStyle/>
                        <a:p>
                          <a:r>
                            <a:rPr lang="ru-RU" sz="1350" dirty="0"/>
                            <a:t>Дульное утолщение</a:t>
                          </a:r>
                        </a:p>
                      </a:txBody>
                      <a:tcPr marL="68580" marR="68580" marT="34290" marB="34290"/>
                    </a:tc>
                    <a:extLst>
                      <a:ext uri="{0D108BD9-81ED-4DB2-BD59-A6C34878D82A}">
                        <a16:rowId xmlns:a16="http://schemas.microsoft.com/office/drawing/2014/main" val="3673994784"/>
                      </a:ext>
                    </a:extLst>
                  </a:tr>
                  <a:tr h="708660">
                    <a:tc>
                      <a:txBody>
                        <a:bodyPr/>
                        <a:lstStyle/>
                        <a:p>
                          <a:r>
                            <a:rPr lang="ru-RU" sz="1400" kern="1200" dirty="0">
                              <a:solidFill>
                                <a:schemeClr val="tx1"/>
                              </a:solidFill>
                              <a:effectLst/>
                              <a:latin typeface="+mn-lt"/>
                              <a:ea typeface="+mn-ea"/>
                              <a:cs typeface="+mn-cs"/>
                            </a:rPr>
                            <a:t>Расстояние от казенника, мм</a:t>
                          </a:r>
                          <a:endParaRPr lang="ru-RU" sz="1000" dirty="0"/>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0-545</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555-652</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672-990</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991-1000</a:t>
                          </a:r>
                        </a:p>
                      </a:txBody>
                      <a:tcPr marL="68580" marR="68580" marT="34290" marB="34290"/>
                    </a:tc>
                    <a:extLst>
                      <a:ext uri="{0D108BD9-81ED-4DB2-BD59-A6C34878D82A}">
                        <a16:rowId xmlns:a16="http://schemas.microsoft.com/office/drawing/2014/main" val="2974923335"/>
                      </a:ext>
                    </a:extLst>
                  </a:tr>
                  <a:tr h="495300">
                    <a:tc>
                      <a:txBody>
                        <a:bodyPr/>
                        <a:lstStyle/>
                        <a:p>
                          <a:r>
                            <a:rPr lang="ru-RU" sz="1400" kern="1200" dirty="0">
                              <a:solidFill>
                                <a:schemeClr val="tx1"/>
                              </a:solidFill>
                              <a:effectLst/>
                              <a:latin typeface="+mn-lt"/>
                              <a:ea typeface="+mn-ea"/>
                              <a:cs typeface="+mn-cs"/>
                            </a:rPr>
                            <a:t>Нагрузка, МПа</a:t>
                          </a:r>
                          <a:endParaRPr lang="ru-RU" sz="1000" dirty="0"/>
                        </a:p>
                      </a:txBody>
                      <a:tcPr marL="68580" marR="68580" marT="34290" marB="3429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85</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40,2</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30,7</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17,5</a:t>
                          </a:r>
                        </a:p>
                      </a:txBody>
                      <a:tcPr marL="51435" marR="51435" marT="0" marB="0"/>
                    </a:tc>
                    <a:extLst>
                      <a:ext uri="{0D108BD9-81ED-4DB2-BD59-A6C34878D82A}">
                        <a16:rowId xmlns:a16="http://schemas.microsoft.com/office/drawing/2014/main" val="4100939806"/>
                      </a:ext>
                    </a:extLst>
                  </a:tr>
                  <a:tr h="281940">
                    <a:tc>
                      <a:txBody>
                        <a:bodyPr/>
                        <a:lstStyle/>
                        <a:p>
                          <a:endParaRPr lang="ru-RU"/>
                        </a:p>
                      </a:txBody>
                      <a:tcPr marL="68580" marR="68580" marT="34290" marB="34290">
                        <a:blipFill>
                          <a:blip r:embed="rId3"/>
                          <a:stretch>
                            <a:fillRect l="-500" t="-525532" r="-436500" b="-134043"/>
                          </a:stretch>
                        </a:blip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66,81</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63,31</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62,62</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61,32</a:t>
                          </a:r>
                        </a:p>
                      </a:txBody>
                      <a:tcPr marL="51435" marR="51435" marT="0" marB="0">
                        <a:solidFill>
                          <a:srgbClr val="FFFF00"/>
                        </a:solidFill>
                      </a:tcPr>
                    </a:tc>
                    <a:extLst>
                      <a:ext uri="{0D108BD9-81ED-4DB2-BD59-A6C34878D82A}">
                        <a16:rowId xmlns:a16="http://schemas.microsoft.com/office/drawing/2014/main" val="729636890"/>
                      </a:ext>
                    </a:extLst>
                  </a:tr>
                  <a:tr h="281940">
                    <a:tc>
                      <a:txBody>
                        <a:bodyPr/>
                        <a:lstStyle/>
                        <a:p>
                          <a:endParaRPr lang="ru-RU"/>
                        </a:p>
                      </a:txBody>
                      <a:tcPr marL="68580" marR="68580" marT="34290" marB="34290">
                        <a:blipFill>
                          <a:blip r:embed="rId3"/>
                          <a:stretch>
                            <a:fillRect l="-500" t="-639130" r="-436500" b="-36957"/>
                          </a:stretch>
                        </a:blip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66,87</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63,33</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62,64</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61,35</a:t>
                          </a:r>
                        </a:p>
                      </a:txBody>
                      <a:tcPr marL="51435" marR="51435" marT="0" marB="0">
                        <a:solidFill>
                          <a:srgbClr val="FF0000"/>
                        </a:solidFill>
                      </a:tcPr>
                    </a:tc>
                    <a:extLst>
                      <a:ext uri="{0D108BD9-81ED-4DB2-BD59-A6C34878D82A}">
                        <a16:rowId xmlns:a16="http://schemas.microsoft.com/office/drawing/2014/main" val="37558753"/>
                      </a:ext>
                    </a:extLst>
                  </a:tr>
                </a:tbl>
              </a:graphicData>
            </a:graphic>
          </p:graphicFrame>
        </mc:Fallback>
      </mc:AlternateContent>
      <p:sp>
        <p:nvSpPr>
          <p:cNvPr id="6" name="TextBox 5">
            <a:extLst>
              <a:ext uri="{FF2B5EF4-FFF2-40B4-BE49-F238E27FC236}">
                <a16:creationId xmlns:a16="http://schemas.microsoft.com/office/drawing/2014/main" id="{F9370B6D-FF59-4935-A482-E15257E832DC}"/>
              </a:ext>
            </a:extLst>
          </p:cNvPr>
          <p:cNvSpPr txBox="1"/>
          <p:nvPr/>
        </p:nvSpPr>
        <p:spPr>
          <a:xfrm>
            <a:off x="872837" y="3838386"/>
            <a:ext cx="5949538" cy="300082"/>
          </a:xfrm>
          <a:prstGeom prst="rect">
            <a:avLst/>
          </a:prstGeom>
          <a:noFill/>
        </p:spPr>
        <p:txBody>
          <a:bodyPr wrap="square" rtlCol="0">
            <a:spAutoFit/>
          </a:bodyPr>
          <a:lstStyle/>
          <a:p>
            <a:pPr algn="r"/>
            <a:r>
              <a:rPr lang="ru-RU" sz="1350" dirty="0">
                <a:latin typeface="Times New Roman" panose="02020603050405020304" pitchFamily="18" charset="0"/>
                <a:cs typeface="Times New Roman" panose="02020603050405020304" pitchFamily="18" charset="0"/>
              </a:rPr>
              <a:t>Таблица 1. Результат оптимизации</a:t>
            </a:r>
          </a:p>
        </p:txBody>
      </p:sp>
      <p:sp>
        <p:nvSpPr>
          <p:cNvPr id="4" name="Прямоугольник 3">
            <a:extLst>
              <a:ext uri="{FF2B5EF4-FFF2-40B4-BE49-F238E27FC236}">
                <a16:creationId xmlns:a16="http://schemas.microsoft.com/office/drawing/2014/main" id="{A38C05BA-C3D9-419C-878A-943DBB16F001}"/>
              </a:ext>
            </a:extLst>
          </p:cNvPr>
          <p:cNvSpPr/>
          <p:nvPr/>
        </p:nvSpPr>
        <p:spPr>
          <a:xfrm>
            <a:off x="7244452" y="4138468"/>
            <a:ext cx="1740716" cy="715581"/>
          </a:xfrm>
          <a:prstGeom prst="rect">
            <a:avLst/>
          </a:prstGeom>
        </p:spPr>
        <p:txBody>
          <a:bodyPr wrap="square">
            <a:spAutoFit/>
          </a:bodyPr>
          <a:lstStyle/>
          <a:p>
            <a:r>
              <a:rPr lang="ru-RU" sz="1350" dirty="0" err="1">
                <a:solidFill>
                  <a:srgbClr val="FFFF00"/>
                </a:solidFill>
                <a:highlight>
                  <a:srgbClr val="FFFF00"/>
                </a:highlight>
              </a:rPr>
              <a:t>аааа</a:t>
            </a:r>
            <a:r>
              <a:rPr lang="ru-RU" sz="1350" dirty="0">
                <a:solidFill>
                  <a:srgbClr val="FFFF00"/>
                </a:solidFill>
                <a:highlight>
                  <a:srgbClr val="FFFF00"/>
                </a:highlight>
              </a:rPr>
              <a:t> </a:t>
            </a:r>
            <a:r>
              <a:rPr lang="ru-RU" sz="1350" dirty="0"/>
              <a:t>– ствол из стали</a:t>
            </a:r>
          </a:p>
          <a:p>
            <a:r>
              <a:rPr lang="ru-RU" sz="1350" dirty="0" err="1">
                <a:solidFill>
                  <a:srgbClr val="FF0000"/>
                </a:solidFill>
                <a:highlight>
                  <a:srgbClr val="FF0000"/>
                </a:highlight>
              </a:rPr>
              <a:t>аааа</a:t>
            </a:r>
            <a:r>
              <a:rPr lang="ru-RU" sz="1350" dirty="0">
                <a:solidFill>
                  <a:srgbClr val="FF0000"/>
                </a:solidFill>
                <a:highlight>
                  <a:srgbClr val="FF0000"/>
                </a:highlight>
              </a:rPr>
              <a:t> </a:t>
            </a:r>
            <a:r>
              <a:rPr lang="ru-RU" sz="1350" dirty="0"/>
              <a:t>– ствол из титанового сплава</a:t>
            </a:r>
          </a:p>
        </p:txBody>
      </p:sp>
      <p:sp>
        <p:nvSpPr>
          <p:cNvPr id="7" name="Номер слайда 6">
            <a:extLst>
              <a:ext uri="{FF2B5EF4-FFF2-40B4-BE49-F238E27FC236}">
                <a16:creationId xmlns:a16="http://schemas.microsoft.com/office/drawing/2014/main" id="{0EB085F2-1C6C-7201-E20E-241D9E75C121}"/>
              </a:ext>
            </a:extLst>
          </p:cNvPr>
          <p:cNvSpPr>
            <a:spLocks noGrp="1"/>
          </p:cNvSpPr>
          <p:nvPr>
            <p:ph type="sldNum" sz="quarter" idx="12"/>
          </p:nvPr>
        </p:nvSpPr>
        <p:spPr/>
        <p:txBody>
          <a:bodyPr/>
          <a:lstStyle/>
          <a:p>
            <a:fld id="{16DE10BE-1523-4E39-9DE1-6A86857F7259}" type="slidenum">
              <a:rPr lang="ru-RU" smtClean="0"/>
              <a:t>6</a:t>
            </a:fld>
            <a:endParaRPr lang="ru-RU"/>
          </a:p>
        </p:txBody>
      </p:sp>
    </p:spTree>
    <p:extLst>
      <p:ext uri="{BB962C8B-B14F-4D97-AF65-F5344CB8AC3E}">
        <p14:creationId xmlns:p14="http://schemas.microsoft.com/office/powerpoint/2010/main" val="2776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EBF335-C375-44A1-9CAA-43C41C1C818A}"/>
              </a:ext>
            </a:extLst>
          </p:cNvPr>
          <p:cNvSpPr>
            <a:spLocks noGrp="1"/>
          </p:cNvSpPr>
          <p:nvPr>
            <p:ph type="title"/>
          </p:nvPr>
        </p:nvSpPr>
        <p:spPr>
          <a:xfrm>
            <a:off x="-130629" y="-210050"/>
            <a:ext cx="9405257" cy="994172"/>
          </a:xfrm>
        </p:spPr>
        <p:txBody>
          <a:bodyPr>
            <a:noAutofit/>
          </a:bodyPr>
          <a:lstStyle/>
          <a:p>
            <a:pPr algn="ctr"/>
            <a:r>
              <a:rPr lang="ru-RU" sz="2400" dirty="0">
                <a:latin typeface="Times New Roman" panose="02020603050405020304" pitchFamily="18" charset="0"/>
                <a:cs typeface="Times New Roman" panose="02020603050405020304" pitchFamily="18" charset="0"/>
              </a:rPr>
              <a:t>Запас прочности по предельному давлению</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2D489CD6-75A4-4F64-93AD-7ECF92776449}"/>
                  </a:ext>
                </a:extLst>
              </p:cNvPr>
              <p:cNvSpPr>
                <a:spLocks noGrp="1"/>
              </p:cNvSpPr>
              <p:nvPr>
                <p:ph idx="1"/>
              </p:nvPr>
            </p:nvSpPr>
            <p:spPr>
              <a:xfrm>
                <a:off x="140241" y="706745"/>
                <a:ext cx="3492192" cy="3733166"/>
              </a:xfrm>
            </p:spPr>
            <p:txBody>
              <a:bodyPr>
                <a:noAutofit/>
              </a:bodyPr>
              <a:lstStyle/>
              <a:p>
                <a:pPr marL="0" indent="0">
                  <a:buNone/>
                </a:pPr>
                <a:r>
                  <a:rPr lang="ru-RU" sz="1400" dirty="0">
                    <a:latin typeface="Times New Roman" panose="02020603050405020304" pitchFamily="18" charset="0"/>
                    <a:cs typeface="Times New Roman" panose="02020603050405020304" pitchFamily="18" charset="0"/>
                  </a:rPr>
                  <a:t>Найдем при каком диаметре перестанет выполняться условие</a:t>
                </a:r>
                <a14:m>
                  <m:oMath xmlns:m="http://schemas.openxmlformats.org/officeDocument/2006/math">
                    <m:r>
                      <a:rPr lang="ru-RU" sz="1400" b="0" i="0" smtClean="0">
                        <a:latin typeface="Cambria Math" panose="02040503050406030204" pitchFamily="18" charset="0"/>
                      </a:rPr>
                      <m:t> </m:t>
                    </m:r>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r>
                              <a:rPr lang="en-US" sz="1400" i="1">
                                <a:latin typeface="Cambria Math" panose="02040503050406030204" pitchFamily="18" charset="0"/>
                              </a:rPr>
                              <m:t>𝛼</m:t>
                            </m:r>
                          </m:e>
                          <m:sup>
                            <m:r>
                              <a:rPr lang="ru-RU" sz="1400" i="1">
                                <a:latin typeface="Cambria Math" panose="02040503050406030204" pitchFamily="18" charset="0"/>
                              </a:rPr>
                              <m:t>2</m:t>
                            </m:r>
                          </m:sup>
                        </m:sSup>
                      </m:num>
                      <m:den>
                        <m:sSup>
                          <m:sSupPr>
                            <m:ctrlPr>
                              <a:rPr lang="ru-RU" sz="1400" i="1">
                                <a:latin typeface="Cambria Math" panose="02040503050406030204" pitchFamily="18" charset="0"/>
                              </a:rPr>
                            </m:ctrlPr>
                          </m:sSupPr>
                          <m:e>
                            <m:r>
                              <a:rPr lang="en-US" sz="1400" i="1">
                                <a:latin typeface="Cambria Math" panose="02040503050406030204" pitchFamily="18" charset="0"/>
                              </a:rPr>
                              <m:t>𝜑</m:t>
                            </m:r>
                          </m:e>
                          <m:sup>
                            <m:r>
                              <a:rPr lang="ru-RU" sz="1400" i="1">
                                <a:latin typeface="Cambria Math" panose="02040503050406030204" pitchFamily="18" charset="0"/>
                              </a:rPr>
                              <m:t>2</m:t>
                            </m:r>
                          </m:sup>
                        </m:sSup>
                      </m:den>
                    </m:f>
                    <m:r>
                      <a:rPr lang="ru-RU" sz="1400" i="1">
                        <a:latin typeface="Cambria Math" panose="02040503050406030204" pitchFamily="18" charset="0"/>
                      </a:rPr>
                      <m:t>≤1</m:t>
                    </m:r>
                  </m:oMath>
                </a14:m>
                <a:r>
                  <a:rPr lang="ru-RU" sz="1400" dirty="0">
                    <a:latin typeface="Times New Roman" panose="02020603050405020304" pitchFamily="18" charset="0"/>
                    <a:cs typeface="Times New Roman" panose="02020603050405020304" pitchFamily="18" charset="0"/>
                  </a:rPr>
                  <a:t>.</a:t>
                </a:r>
              </a:p>
              <a:p>
                <a:pPr marL="0" indent="0">
                  <a:buNone/>
                </a:pPr>
                <a:r>
                  <a:rPr lang="ru-RU" sz="1400" dirty="0">
                    <a:latin typeface="Times New Roman" panose="02020603050405020304" pitchFamily="18" charset="0"/>
                    <a:cs typeface="Times New Roman" panose="02020603050405020304" pitchFamily="18" charset="0"/>
                  </a:rPr>
                  <a:t>Перенесем </a:t>
                </a:r>
                <a14:m>
                  <m:oMath xmlns:m="http://schemas.openxmlformats.org/officeDocument/2006/math">
                    <m:sSup>
                      <m:sSupPr>
                        <m:ctrlPr>
                          <a:rPr lang="ru-RU" sz="1400" i="1">
                            <a:latin typeface="Cambria Math" panose="02040503050406030204" pitchFamily="18" charset="0"/>
                          </a:rPr>
                        </m:ctrlPr>
                      </m:sSupPr>
                      <m:e>
                        <m:r>
                          <a:rPr lang="en-US" sz="1400" i="1">
                            <a:latin typeface="Cambria Math" panose="02040503050406030204" pitchFamily="18" charset="0"/>
                          </a:rPr>
                          <m:t>𝜑</m:t>
                        </m:r>
                      </m:e>
                      <m:sup>
                        <m:r>
                          <a:rPr lang="ru-RU" sz="1400" i="1">
                            <a:latin typeface="Cambria Math" panose="02040503050406030204" pitchFamily="18" charset="0"/>
                          </a:rPr>
                          <m:t>2</m:t>
                        </m:r>
                      </m:sup>
                    </m:sSup>
                  </m:oMath>
                </a14:m>
                <a:r>
                  <a:rPr lang="ru-RU" sz="1400" dirty="0">
                    <a:latin typeface="Times New Roman" panose="02020603050405020304" pitchFamily="18" charset="0"/>
                    <a:cs typeface="Times New Roman" panose="02020603050405020304" pitchFamily="18" charset="0"/>
                  </a:rPr>
                  <a:t> в правую часть </a:t>
                </a:r>
                <a14:m>
                  <m:oMath xmlns:m="http://schemas.openxmlformats.org/officeDocument/2006/math">
                    <m:sSup>
                      <m:sSupPr>
                        <m:ctrlPr>
                          <a:rPr lang="ru-RU" sz="1400" i="1">
                            <a:latin typeface="Cambria Math" panose="02040503050406030204" pitchFamily="18" charset="0"/>
                          </a:rPr>
                        </m:ctrlPr>
                      </m:sSupPr>
                      <m:e>
                        <m:r>
                          <a:rPr lang="en-US" sz="1400" i="1">
                            <a:latin typeface="Cambria Math" panose="02040503050406030204" pitchFamily="18" charset="0"/>
                          </a:rPr>
                          <m:t>𝛼</m:t>
                        </m:r>
                      </m:e>
                      <m:sup>
                        <m:r>
                          <a:rPr lang="ru-RU" sz="1400" i="1">
                            <a:latin typeface="Cambria Math" panose="02040503050406030204" pitchFamily="18" charset="0"/>
                          </a:rPr>
                          <m:t>2</m:t>
                        </m:r>
                      </m:sup>
                    </m:sSup>
                    <m:r>
                      <a:rPr lang="ru-RU" sz="1400" i="1" smtClean="0">
                        <a:latin typeface="Cambria Math" panose="02040503050406030204" pitchFamily="18" charset="0"/>
                        <a:ea typeface="Cambria Math" panose="02040503050406030204" pitchFamily="18" charset="0"/>
                      </a:rPr>
                      <m:t>≤</m:t>
                    </m:r>
                  </m:oMath>
                </a14:m>
                <a:r>
                  <a:rPr lang="ru-RU" sz="1400" dirty="0"/>
                  <a:t> </a:t>
                </a:r>
                <a14:m>
                  <m:oMath xmlns:m="http://schemas.openxmlformats.org/officeDocument/2006/math">
                    <m:sSup>
                      <m:sSupPr>
                        <m:ctrlPr>
                          <a:rPr lang="ru-RU" sz="1400" i="1">
                            <a:latin typeface="Cambria Math" panose="02040503050406030204" pitchFamily="18" charset="0"/>
                          </a:rPr>
                        </m:ctrlPr>
                      </m:sSupPr>
                      <m:e>
                        <m:r>
                          <a:rPr lang="en-US" sz="1400" i="1">
                            <a:latin typeface="Cambria Math" panose="02040503050406030204" pitchFamily="18" charset="0"/>
                          </a:rPr>
                          <m:t>𝜑</m:t>
                        </m:r>
                      </m:e>
                      <m:sup>
                        <m:r>
                          <a:rPr lang="ru-RU" sz="1400" i="1">
                            <a:latin typeface="Cambria Math" panose="02040503050406030204" pitchFamily="18" charset="0"/>
                          </a:rPr>
                          <m:t>2</m:t>
                        </m:r>
                      </m:sup>
                    </m:sSup>
                  </m:oMath>
                </a14:m>
                <a:r>
                  <a:rPr lang="ru-RU" sz="1400" dirty="0">
                    <a:latin typeface="Times New Roman" panose="02020603050405020304" pitchFamily="18" charset="0"/>
                    <a:cs typeface="Times New Roman" panose="02020603050405020304" pitchFamily="18" charset="0"/>
                  </a:rPr>
                  <a:t>     (14)</a:t>
                </a:r>
              </a:p>
              <a:p>
                <a:pPr marL="0" indent="0">
                  <a:buNone/>
                </a:pPr>
                <a:r>
                  <a:rPr lang="ru-RU" sz="1400" dirty="0">
                    <a:latin typeface="Times New Roman" panose="02020603050405020304" pitchFamily="18" charset="0"/>
                    <a:cs typeface="Times New Roman" panose="02020603050405020304" pitchFamily="18" charset="0"/>
                  </a:rPr>
                  <a:t>Подставим в неравенство (14) уравнения (3), (6) и (7)</a:t>
                </a:r>
              </a:p>
              <a:p>
                <a:pPr marL="0" indent="0">
                  <a:buNone/>
                </a:pPr>
                <a14:m>
                  <m:oMath xmlns:m="http://schemas.openxmlformats.org/officeDocument/2006/math">
                    <m:sSup>
                      <m:sSupPr>
                        <m:ctrlPr>
                          <a:rPr lang="ru-RU" sz="1800" i="1">
                            <a:latin typeface="Cambria Math" panose="02040503050406030204" pitchFamily="18" charset="0"/>
                          </a:rPr>
                        </m:ctrlPr>
                      </m:sSupPr>
                      <m:e>
                        <m:d>
                          <m:dPr>
                            <m:ctrlPr>
                              <a:rPr lang="ru-RU" sz="1800" i="1">
                                <a:latin typeface="Cambria Math" panose="02040503050406030204" pitchFamily="18" charset="0"/>
                              </a:rPr>
                            </m:ctrlPr>
                          </m:dPr>
                          <m:e>
                            <m:f>
                              <m:fPr>
                                <m:ctrlPr>
                                  <a:rPr lang="ru-RU" sz="1800" i="1">
                                    <a:latin typeface="Cambria Math" panose="02040503050406030204" pitchFamily="18" charset="0"/>
                                  </a:rPr>
                                </m:ctrlPr>
                              </m:fPr>
                              <m:num>
                                <m:sSub>
                                  <m:sSubPr>
                                    <m:ctrlPr>
                                      <a:rPr lang="ru-RU" sz="1800" i="1">
                                        <a:latin typeface="Cambria Math" panose="02040503050406030204" pitchFamily="18" charset="0"/>
                                      </a:rPr>
                                    </m:ctrlPr>
                                  </m:sSubPr>
                                  <m:e>
                                    <m:r>
                                      <a:rPr lang="ru-RU" sz="1800" i="1">
                                        <a:latin typeface="Cambria Math" panose="02040503050406030204" pitchFamily="18" charset="0"/>
                                      </a:rPr>
                                      <m:t>𝑑</m:t>
                                    </m:r>
                                  </m:e>
                                  <m:sub>
                                    <m:r>
                                      <a:rPr lang="ru-RU" sz="1800" i="1">
                                        <a:latin typeface="Cambria Math" panose="02040503050406030204" pitchFamily="18" charset="0"/>
                                      </a:rPr>
                                      <m:t>2</m:t>
                                    </m:r>
                                  </m:sub>
                                </m:sSub>
                              </m:num>
                              <m:den>
                                <m:sSub>
                                  <m:sSubPr>
                                    <m:ctrlPr>
                                      <a:rPr lang="ru-RU" sz="1800" i="1">
                                        <a:latin typeface="Cambria Math" panose="02040503050406030204" pitchFamily="18" charset="0"/>
                                      </a:rPr>
                                    </m:ctrlPr>
                                  </m:sSubPr>
                                  <m:e>
                                    <m:r>
                                      <a:rPr lang="ru-RU" sz="1800" i="1">
                                        <a:latin typeface="Cambria Math" panose="02040503050406030204" pitchFamily="18" charset="0"/>
                                      </a:rPr>
                                      <m:t>𝑑</m:t>
                                    </m:r>
                                  </m:e>
                                  <m:sub>
                                    <m:r>
                                      <a:rPr lang="ru-RU" sz="1800" i="1">
                                        <a:latin typeface="Cambria Math" panose="02040503050406030204" pitchFamily="18" charset="0"/>
                                      </a:rPr>
                                      <m:t>1</m:t>
                                    </m:r>
                                  </m:sub>
                                </m:sSub>
                              </m:den>
                            </m:f>
                          </m:e>
                        </m:d>
                      </m:e>
                      <m:sup>
                        <m:r>
                          <a:rPr lang="ru-RU" sz="1800" i="1">
                            <a:latin typeface="Cambria Math" panose="02040503050406030204" pitchFamily="18" charset="0"/>
                          </a:rPr>
                          <m:t>2</m:t>
                        </m:r>
                      </m:sup>
                    </m:sSup>
                    <m:r>
                      <a:rPr lang="ru-RU" sz="1800" i="1">
                        <a:latin typeface="Cambria Math" panose="02040503050406030204" pitchFamily="18" charset="0"/>
                      </a:rPr>
                      <m:t>≤</m:t>
                    </m:r>
                    <m:f>
                      <m:fPr>
                        <m:ctrlPr>
                          <a:rPr lang="ru-RU" sz="1800" i="1">
                            <a:latin typeface="Cambria Math" panose="02040503050406030204" pitchFamily="18" charset="0"/>
                          </a:rPr>
                        </m:ctrlPr>
                      </m:fPr>
                      <m:num>
                        <m:f>
                          <m:fPr>
                            <m:ctrlPr>
                              <a:rPr lang="ru-RU" sz="1800" i="1">
                                <a:latin typeface="Cambria Math" panose="02040503050406030204" pitchFamily="18" charset="0"/>
                              </a:rPr>
                            </m:ctrlPr>
                          </m:fPr>
                          <m:num>
                            <m:sSub>
                              <m:sSubPr>
                                <m:ctrlPr>
                                  <a:rPr lang="ru-RU" sz="1800" i="1">
                                    <a:latin typeface="Cambria Math" panose="02040503050406030204" pitchFamily="18" charset="0"/>
                                  </a:rPr>
                                </m:ctrlPr>
                              </m:sSubPr>
                              <m:e>
                                <m:r>
                                  <a:rPr lang="ru-RU" sz="1800" i="1">
                                    <a:latin typeface="Cambria Math" panose="02040503050406030204" pitchFamily="18" charset="0"/>
                                  </a:rPr>
                                  <m:t>𝜎</m:t>
                                </m:r>
                              </m:e>
                              <m:sub>
                                <m:r>
                                  <a:rPr lang="ru-RU" sz="1800" i="1">
                                    <a:latin typeface="Cambria Math" panose="02040503050406030204" pitchFamily="18" charset="0"/>
                                  </a:rPr>
                                  <m:t>𝑠</m:t>
                                </m:r>
                              </m:sub>
                            </m:sSub>
                          </m:num>
                          <m:den>
                            <m:sSub>
                              <m:sSubPr>
                                <m:ctrlPr>
                                  <a:rPr lang="ru-RU" sz="1800" i="1">
                                    <a:latin typeface="Cambria Math" panose="02040503050406030204" pitchFamily="18" charset="0"/>
                                  </a:rPr>
                                </m:ctrlPr>
                              </m:sSubPr>
                              <m:e>
                                <m:r>
                                  <a:rPr lang="ru-RU" sz="1800" i="1">
                                    <a:latin typeface="Cambria Math" panose="02040503050406030204" pitchFamily="18" charset="0"/>
                                  </a:rPr>
                                  <m:t>𝜎</m:t>
                                </m:r>
                              </m:e>
                              <m:sub>
                                <m:r>
                                  <a:rPr lang="ru-RU" sz="1800" i="1">
                                    <a:latin typeface="Cambria Math" panose="02040503050406030204" pitchFamily="18" charset="0"/>
                                  </a:rPr>
                                  <m:t>𝑒</m:t>
                                </m:r>
                              </m:sub>
                            </m:sSub>
                          </m:den>
                        </m:f>
                        <m:r>
                          <a:rPr lang="ru-RU" sz="1800" i="1">
                            <a:latin typeface="Cambria Math" panose="02040503050406030204" pitchFamily="18" charset="0"/>
                          </a:rPr>
                          <m:t>−</m:t>
                        </m:r>
                        <m:f>
                          <m:fPr>
                            <m:ctrlPr>
                              <a:rPr lang="ru-RU" sz="1800" i="1">
                                <a:latin typeface="Cambria Math" panose="02040503050406030204" pitchFamily="18" charset="0"/>
                              </a:rPr>
                            </m:ctrlPr>
                          </m:fPr>
                          <m:num>
                            <m:r>
                              <a:rPr lang="ru-RU" sz="1800" i="1">
                                <a:latin typeface="Cambria Math" panose="02040503050406030204" pitchFamily="18" charset="0"/>
                              </a:rPr>
                              <m:t>3</m:t>
                            </m:r>
                            <m:r>
                              <a:rPr lang="ru-RU" sz="1800" i="1">
                                <a:latin typeface="Cambria Math" panose="02040503050406030204" pitchFamily="18" charset="0"/>
                              </a:rPr>
                              <m:t>𝐺</m:t>
                            </m:r>
                            <m:sSubSup>
                              <m:sSubSupPr>
                                <m:ctrlPr>
                                  <a:rPr lang="ru-RU" sz="1800" i="1">
                                    <a:latin typeface="Cambria Math" panose="02040503050406030204" pitchFamily="18" charset="0"/>
                                  </a:rPr>
                                </m:ctrlPr>
                              </m:sSubSupPr>
                              <m:e>
                                <m:r>
                                  <a:rPr lang="ru-RU" sz="1800" i="1">
                                    <a:latin typeface="Cambria Math" panose="02040503050406030204" pitchFamily="18" charset="0"/>
                                  </a:rPr>
                                  <m:t>𝜀</m:t>
                                </m:r>
                              </m:e>
                              <m:sub>
                                <m:r>
                                  <a:rPr lang="ru-RU" sz="1800" i="1">
                                    <a:latin typeface="Cambria Math" panose="02040503050406030204" pitchFamily="18" charset="0"/>
                                  </a:rPr>
                                  <m:t>𝑠</m:t>
                                </m:r>
                              </m:sub>
                              <m:sup>
                                <m:r>
                                  <a:rPr lang="ru-RU" sz="1800" i="1">
                                    <a:latin typeface="Cambria Math" panose="02040503050406030204" pitchFamily="18" charset="0"/>
                                  </a:rPr>
                                  <m:t>𝑝</m:t>
                                </m:r>
                              </m:sup>
                            </m:sSubSup>
                          </m:num>
                          <m:den>
                            <m:r>
                              <a:rPr lang="ru-RU" sz="1800" i="1">
                                <a:latin typeface="Cambria Math" panose="02040503050406030204" pitchFamily="18" charset="0"/>
                              </a:rPr>
                              <m:t>3</m:t>
                            </m:r>
                            <m:r>
                              <a:rPr lang="ru-RU" sz="1800" i="1">
                                <a:latin typeface="Cambria Math" panose="02040503050406030204" pitchFamily="18" charset="0"/>
                              </a:rPr>
                              <m:t>𝐺</m:t>
                            </m:r>
                            <m:sSubSup>
                              <m:sSubSupPr>
                                <m:ctrlPr>
                                  <a:rPr lang="ru-RU" sz="1800" i="1">
                                    <a:latin typeface="Cambria Math" panose="02040503050406030204" pitchFamily="18" charset="0"/>
                                  </a:rPr>
                                </m:ctrlPr>
                              </m:sSubSupPr>
                              <m:e>
                                <m:r>
                                  <a:rPr lang="ru-RU" sz="1800" i="1">
                                    <a:latin typeface="Cambria Math" panose="02040503050406030204" pitchFamily="18" charset="0"/>
                                  </a:rPr>
                                  <m:t>𝜀</m:t>
                                </m:r>
                              </m:e>
                              <m:sub>
                                <m:r>
                                  <a:rPr lang="ru-RU" sz="1800" i="1">
                                    <a:latin typeface="Cambria Math" panose="02040503050406030204" pitchFamily="18" charset="0"/>
                                  </a:rPr>
                                  <m:t>𝑠</m:t>
                                </m:r>
                              </m:sub>
                              <m:sup>
                                <m:r>
                                  <a:rPr lang="ru-RU" sz="1800" i="1">
                                    <a:latin typeface="Cambria Math" panose="02040503050406030204" pitchFamily="18" charset="0"/>
                                  </a:rPr>
                                  <m:t>𝑝</m:t>
                                </m:r>
                              </m:sup>
                            </m:sSubSup>
                            <m:r>
                              <a:rPr lang="ru-RU" sz="1800" i="1">
                                <a:latin typeface="Cambria Math" panose="02040503050406030204" pitchFamily="18" charset="0"/>
                              </a:rPr>
                              <m:t>+</m:t>
                            </m:r>
                            <m:sSub>
                              <m:sSubPr>
                                <m:ctrlPr>
                                  <a:rPr lang="ru-RU" sz="1800" i="1">
                                    <a:latin typeface="Cambria Math" panose="02040503050406030204" pitchFamily="18" charset="0"/>
                                  </a:rPr>
                                </m:ctrlPr>
                              </m:sSubPr>
                              <m:e>
                                <m:r>
                                  <a:rPr lang="ru-RU" sz="1800" i="1">
                                    <a:latin typeface="Cambria Math" panose="02040503050406030204" pitchFamily="18" charset="0"/>
                                  </a:rPr>
                                  <m:t>𝜎</m:t>
                                </m:r>
                              </m:e>
                              <m:sub>
                                <m:r>
                                  <a:rPr lang="ru-RU" sz="1800" i="1">
                                    <a:latin typeface="Cambria Math" panose="02040503050406030204" pitchFamily="18" charset="0"/>
                                  </a:rPr>
                                  <m:t>𝑠</m:t>
                                </m:r>
                              </m:sub>
                            </m:sSub>
                            <m:r>
                              <a:rPr lang="ru-RU" sz="1800" i="1">
                                <a:latin typeface="Cambria Math" panose="02040503050406030204" pitchFamily="18" charset="0"/>
                              </a:rPr>
                              <m:t>−</m:t>
                            </m:r>
                            <m:sSub>
                              <m:sSubPr>
                                <m:ctrlPr>
                                  <a:rPr lang="ru-RU" sz="1800" i="1">
                                    <a:latin typeface="Cambria Math" panose="02040503050406030204" pitchFamily="18" charset="0"/>
                                  </a:rPr>
                                </m:ctrlPr>
                              </m:sSubPr>
                              <m:e>
                                <m:r>
                                  <a:rPr lang="ru-RU" sz="1800" i="1">
                                    <a:latin typeface="Cambria Math" panose="02040503050406030204" pitchFamily="18" charset="0"/>
                                  </a:rPr>
                                  <m:t>𝜎</m:t>
                                </m:r>
                              </m:e>
                              <m:sub>
                                <m:r>
                                  <a:rPr lang="ru-RU" sz="1800" i="1">
                                    <a:latin typeface="Cambria Math" panose="02040503050406030204" pitchFamily="18" charset="0"/>
                                  </a:rPr>
                                  <m:t>𝑒</m:t>
                                </m:r>
                              </m:sub>
                            </m:sSub>
                          </m:den>
                        </m:f>
                      </m:num>
                      <m:den>
                        <m:r>
                          <a:rPr lang="ru-RU" sz="1800" i="1">
                            <a:latin typeface="Cambria Math" panose="02040503050406030204" pitchFamily="18" charset="0"/>
                          </a:rPr>
                          <m:t>1−</m:t>
                        </m:r>
                        <m:f>
                          <m:fPr>
                            <m:ctrlPr>
                              <a:rPr lang="ru-RU" sz="1800" i="1">
                                <a:latin typeface="Cambria Math" panose="02040503050406030204" pitchFamily="18" charset="0"/>
                              </a:rPr>
                            </m:ctrlPr>
                          </m:fPr>
                          <m:num>
                            <m:r>
                              <a:rPr lang="ru-RU" sz="1800" i="1">
                                <a:latin typeface="Cambria Math" panose="02040503050406030204" pitchFamily="18" charset="0"/>
                              </a:rPr>
                              <m:t>3</m:t>
                            </m:r>
                            <m:r>
                              <a:rPr lang="ru-RU" sz="1800" i="1">
                                <a:latin typeface="Cambria Math" panose="02040503050406030204" pitchFamily="18" charset="0"/>
                              </a:rPr>
                              <m:t>𝐺</m:t>
                            </m:r>
                            <m:sSubSup>
                              <m:sSubSupPr>
                                <m:ctrlPr>
                                  <a:rPr lang="ru-RU" sz="1800" i="1">
                                    <a:latin typeface="Cambria Math" panose="02040503050406030204" pitchFamily="18" charset="0"/>
                                  </a:rPr>
                                </m:ctrlPr>
                              </m:sSubSupPr>
                              <m:e>
                                <m:r>
                                  <a:rPr lang="ru-RU" sz="1800" i="1">
                                    <a:latin typeface="Cambria Math" panose="02040503050406030204" pitchFamily="18" charset="0"/>
                                  </a:rPr>
                                  <m:t>𝜀</m:t>
                                </m:r>
                              </m:e>
                              <m:sub>
                                <m:r>
                                  <a:rPr lang="ru-RU" sz="1800" i="1">
                                    <a:latin typeface="Cambria Math" panose="02040503050406030204" pitchFamily="18" charset="0"/>
                                  </a:rPr>
                                  <m:t>𝑠</m:t>
                                </m:r>
                              </m:sub>
                              <m:sup>
                                <m:r>
                                  <a:rPr lang="ru-RU" sz="1800" i="1">
                                    <a:latin typeface="Cambria Math" panose="02040503050406030204" pitchFamily="18" charset="0"/>
                                  </a:rPr>
                                  <m:t>𝑝</m:t>
                                </m:r>
                              </m:sup>
                            </m:sSubSup>
                          </m:num>
                          <m:den>
                            <m:r>
                              <a:rPr lang="ru-RU" sz="1800" i="1">
                                <a:latin typeface="Cambria Math" panose="02040503050406030204" pitchFamily="18" charset="0"/>
                              </a:rPr>
                              <m:t>3</m:t>
                            </m:r>
                            <m:r>
                              <a:rPr lang="ru-RU" sz="1800" i="1">
                                <a:latin typeface="Cambria Math" panose="02040503050406030204" pitchFamily="18" charset="0"/>
                              </a:rPr>
                              <m:t>𝐺</m:t>
                            </m:r>
                            <m:sSubSup>
                              <m:sSubSupPr>
                                <m:ctrlPr>
                                  <a:rPr lang="ru-RU" sz="1800" i="1">
                                    <a:latin typeface="Cambria Math" panose="02040503050406030204" pitchFamily="18" charset="0"/>
                                  </a:rPr>
                                </m:ctrlPr>
                              </m:sSubSupPr>
                              <m:e>
                                <m:r>
                                  <a:rPr lang="ru-RU" sz="1800" i="1">
                                    <a:latin typeface="Cambria Math" panose="02040503050406030204" pitchFamily="18" charset="0"/>
                                  </a:rPr>
                                  <m:t>𝜀</m:t>
                                </m:r>
                              </m:e>
                              <m:sub>
                                <m:r>
                                  <a:rPr lang="ru-RU" sz="1800" i="1">
                                    <a:latin typeface="Cambria Math" panose="02040503050406030204" pitchFamily="18" charset="0"/>
                                  </a:rPr>
                                  <m:t>𝑠</m:t>
                                </m:r>
                              </m:sub>
                              <m:sup>
                                <m:r>
                                  <a:rPr lang="ru-RU" sz="1800" i="1">
                                    <a:latin typeface="Cambria Math" panose="02040503050406030204" pitchFamily="18" charset="0"/>
                                  </a:rPr>
                                  <m:t>𝑝</m:t>
                                </m:r>
                              </m:sup>
                            </m:sSubSup>
                            <m:r>
                              <a:rPr lang="ru-RU" sz="1800" i="1">
                                <a:latin typeface="Cambria Math" panose="02040503050406030204" pitchFamily="18" charset="0"/>
                              </a:rPr>
                              <m:t>+</m:t>
                            </m:r>
                            <m:sSub>
                              <m:sSubPr>
                                <m:ctrlPr>
                                  <a:rPr lang="ru-RU" sz="1800" i="1">
                                    <a:latin typeface="Cambria Math" panose="02040503050406030204" pitchFamily="18" charset="0"/>
                                  </a:rPr>
                                </m:ctrlPr>
                              </m:sSubPr>
                              <m:e>
                                <m:r>
                                  <a:rPr lang="ru-RU" sz="1800" i="1">
                                    <a:latin typeface="Cambria Math" panose="02040503050406030204" pitchFamily="18" charset="0"/>
                                  </a:rPr>
                                  <m:t>𝜎</m:t>
                                </m:r>
                              </m:e>
                              <m:sub>
                                <m:r>
                                  <a:rPr lang="ru-RU" sz="1800" i="1">
                                    <a:latin typeface="Cambria Math" panose="02040503050406030204" pitchFamily="18" charset="0"/>
                                  </a:rPr>
                                  <m:t>𝑠</m:t>
                                </m:r>
                              </m:sub>
                            </m:sSub>
                            <m:r>
                              <a:rPr lang="ru-RU" sz="1800" i="1">
                                <a:latin typeface="Cambria Math" panose="02040503050406030204" pitchFamily="18" charset="0"/>
                              </a:rPr>
                              <m:t>−</m:t>
                            </m:r>
                            <m:sSub>
                              <m:sSubPr>
                                <m:ctrlPr>
                                  <a:rPr lang="ru-RU" sz="1800" i="1">
                                    <a:latin typeface="Cambria Math" panose="02040503050406030204" pitchFamily="18" charset="0"/>
                                  </a:rPr>
                                </m:ctrlPr>
                              </m:sSubPr>
                              <m:e>
                                <m:r>
                                  <a:rPr lang="ru-RU" sz="1800" i="1">
                                    <a:latin typeface="Cambria Math" panose="02040503050406030204" pitchFamily="18" charset="0"/>
                                  </a:rPr>
                                  <m:t>𝜎</m:t>
                                </m:r>
                              </m:e>
                              <m:sub>
                                <m:r>
                                  <a:rPr lang="ru-RU" sz="1800" i="1">
                                    <a:latin typeface="Cambria Math" panose="02040503050406030204" pitchFamily="18" charset="0"/>
                                  </a:rPr>
                                  <m:t>𝑒</m:t>
                                </m:r>
                              </m:sub>
                            </m:sSub>
                          </m:den>
                        </m:f>
                      </m:den>
                    </m:f>
                  </m:oMath>
                </a14:m>
                <a:r>
                  <a:rPr lang="ru-RU" sz="18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(15)</a:t>
                </a:r>
              </a:p>
              <a:p>
                <a:pPr marL="0" indent="0">
                  <a:buNone/>
                </a:pPr>
                <a:r>
                  <a:rPr lang="ru-RU" sz="1400" dirty="0"/>
                  <a:t>Разрешив неравенство (15) относительно </a:t>
                </a:r>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𝑑</m:t>
                        </m:r>
                      </m:e>
                      <m:sub>
                        <m:r>
                          <a:rPr lang="ru-RU" sz="1400" i="1">
                            <a:latin typeface="Cambria Math" panose="02040503050406030204" pitchFamily="18" charset="0"/>
                          </a:rPr>
                          <m:t>2</m:t>
                        </m:r>
                      </m:sub>
                    </m:sSub>
                  </m:oMath>
                </a14:m>
                <a:r>
                  <a:rPr lang="ru-RU" sz="1400" dirty="0"/>
                  <a:t> получим следующие значения</a:t>
                </a:r>
                <a:r>
                  <a:rPr lang="en-US" sz="1400" dirty="0"/>
                  <a:t>:</a:t>
                </a:r>
              </a:p>
              <a:p>
                <a:pPr marL="0" indent="0">
                  <a:buNone/>
                </a:pPr>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𝑑</m:t>
                        </m:r>
                      </m:e>
                      <m:sub>
                        <m:r>
                          <a:rPr lang="ru-RU" sz="1400" i="1">
                            <a:latin typeface="Cambria Math" panose="02040503050406030204" pitchFamily="18" charset="0"/>
                          </a:rPr>
                          <m:t>2</m:t>
                        </m:r>
                      </m:sub>
                    </m:sSub>
                    <m:r>
                      <a:rPr lang="ru-RU" sz="1400" i="1">
                        <a:latin typeface="Cambria Math" panose="02040503050406030204" pitchFamily="18" charset="0"/>
                      </a:rPr>
                      <m:t>≤</m:t>
                    </m:r>
                  </m:oMath>
                </a14:m>
                <a:r>
                  <a:rPr lang="ru-RU" sz="1400" dirty="0">
                    <a:latin typeface="Times New Roman" panose="02020603050405020304" pitchFamily="18" charset="0"/>
                    <a:cs typeface="Times New Roman" panose="02020603050405020304" pitchFamily="18" charset="0"/>
                  </a:rPr>
                  <a:t>73.88 для титанового сплава</a:t>
                </a:r>
              </a:p>
              <a:p>
                <a:pPr marL="0" indent="0">
                  <a:buNone/>
                </a:pPr>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𝑑</m:t>
                        </m:r>
                      </m:e>
                      <m:sub>
                        <m:r>
                          <a:rPr lang="ru-RU" sz="1400" i="1">
                            <a:latin typeface="Cambria Math" panose="02040503050406030204" pitchFamily="18" charset="0"/>
                          </a:rPr>
                          <m:t>2</m:t>
                        </m:r>
                      </m:sub>
                    </m:sSub>
                    <m:r>
                      <a:rPr lang="ru-RU" sz="1400" i="1">
                        <a:latin typeface="Cambria Math" panose="02040503050406030204" pitchFamily="18" charset="0"/>
                      </a:rPr>
                      <m:t>≤</m:t>
                    </m:r>
                  </m:oMath>
                </a14:m>
                <a:r>
                  <a:rPr lang="ru-RU" sz="1400" dirty="0">
                    <a:latin typeface="Times New Roman" panose="02020603050405020304" pitchFamily="18" charset="0"/>
                    <a:cs typeface="Times New Roman" panose="02020603050405020304" pitchFamily="18" charset="0"/>
                  </a:rPr>
                  <a:t>84.25 для стали</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2D489CD6-75A4-4F64-93AD-7ECF92776449}"/>
                  </a:ext>
                </a:extLst>
              </p:cNvPr>
              <p:cNvSpPr>
                <a:spLocks noGrp="1" noRot="1" noChangeAspect="1" noMove="1" noResize="1" noEditPoints="1" noAdjustHandles="1" noChangeArrowheads="1" noChangeShapeType="1" noTextEdit="1"/>
              </p:cNvSpPr>
              <p:nvPr>
                <p:ph idx="1"/>
              </p:nvPr>
            </p:nvSpPr>
            <p:spPr>
              <a:xfrm>
                <a:off x="140241" y="706745"/>
                <a:ext cx="3492192" cy="3733166"/>
              </a:xfrm>
              <a:blipFill>
                <a:blip r:embed="rId2"/>
                <a:stretch>
                  <a:fillRect l="-524" t="-817" b="-245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F2BC9A-5B6F-41E6-8043-3086EC34E59C}"/>
                  </a:ext>
                </a:extLst>
              </p:cNvPr>
              <p:cNvSpPr txBox="1"/>
              <p:nvPr/>
            </p:nvSpPr>
            <p:spPr>
              <a:xfrm>
                <a:off x="3632433" y="496250"/>
                <a:ext cx="5198423" cy="3519553"/>
              </a:xfrm>
              <a:prstGeom prst="rect">
                <a:avLst/>
              </a:prstGeom>
              <a:no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В уравнение (12) подставим уравнения (3), (7) и (8).</a:t>
                </a:r>
              </a:p>
              <a:p>
                <a:endParaRPr lang="ru-RU" sz="16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𝑛</m:t>
                        </m:r>
                      </m:e>
                      <m:sub>
                        <m:r>
                          <a:rPr lang="en-US" sz="1600" b="0" i="1" smtClean="0">
                            <a:latin typeface="Cambria Math" panose="02040503050406030204" pitchFamily="18" charset="0"/>
                          </a:rPr>
                          <m:t>𝑛</m:t>
                        </m:r>
                      </m:sub>
                    </m:sSub>
                    <m:r>
                      <a:rPr lang="ru-RU" sz="1600" i="1">
                        <a:latin typeface="Cambria Math" panose="02040503050406030204" pitchFamily="18" charset="0"/>
                      </a:rPr>
                      <m:t>=</m:t>
                    </m:r>
                    <m:f>
                      <m:fPr>
                        <m:ctrlPr>
                          <a:rPr lang="ru-RU" sz="1600" i="1">
                            <a:latin typeface="Cambria Math" panose="02040503050406030204" pitchFamily="18" charset="0"/>
                          </a:rPr>
                        </m:ctrlPr>
                      </m:fPr>
                      <m:num>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𝑒</m:t>
                                </m:r>
                              </m:sub>
                            </m:sSub>
                          </m:num>
                          <m:den>
                            <m:rad>
                              <m:radPr>
                                <m:degHide m:val="on"/>
                                <m:ctrlPr>
                                  <a:rPr lang="ru-RU" sz="1600" i="1">
                                    <a:latin typeface="Cambria Math" panose="02040503050406030204" pitchFamily="18" charset="0"/>
                                  </a:rPr>
                                </m:ctrlPr>
                              </m:radPr>
                              <m:deg/>
                              <m:e>
                                <m:r>
                                  <a:rPr lang="ru-RU" sz="1600" i="1">
                                    <a:latin typeface="Cambria Math" panose="02040503050406030204" pitchFamily="18" charset="0"/>
                                  </a:rPr>
                                  <m:t>3</m:t>
                                </m:r>
                              </m:e>
                            </m:rad>
                          </m:den>
                        </m:f>
                        <m:d>
                          <m:dPr>
                            <m:begChr m:val="["/>
                            <m:endChr m:val="]"/>
                            <m:ctrlPr>
                              <a:rPr lang="ru-RU" sz="1600" i="1">
                                <a:latin typeface="Cambria Math" panose="02040503050406030204" pitchFamily="18" charset="0"/>
                              </a:rPr>
                            </m:ctrlPr>
                          </m:dPr>
                          <m:e>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d>
                              </m:e>
                              <m:sup>
                                <m:r>
                                  <a:rPr lang="ru-RU" sz="1600" i="1">
                                    <a:latin typeface="Cambria Math" panose="02040503050406030204" pitchFamily="18" charset="0"/>
                                  </a:rPr>
                                  <m:t>2</m:t>
                                </m:r>
                              </m:sup>
                            </m:sSup>
                            <m:r>
                              <a:rPr lang="ru-RU" sz="1600" i="1">
                                <a:latin typeface="Cambria Math" panose="02040503050406030204" pitchFamily="18" charset="0"/>
                              </a:rPr>
                              <m:t>−1−</m:t>
                            </m:r>
                            <m:f>
                              <m:fPr>
                                <m:ctrlPr>
                                  <a:rPr lang="ru-RU" sz="1600" i="1">
                                    <a:latin typeface="Cambria Math" panose="02040503050406030204" pitchFamily="18" charset="0"/>
                                  </a:rPr>
                                </m:ctrlPr>
                              </m:fPr>
                              <m:num>
                                <m:r>
                                  <a:rPr lang="ru-RU" sz="1600" i="1">
                                    <a:latin typeface="Cambria Math" panose="02040503050406030204" pitchFamily="18" charset="0"/>
                                  </a:rPr>
                                  <m:t>3</m:t>
                                </m:r>
                                <m:r>
                                  <a:rPr lang="ru-RU" sz="1600" i="1">
                                    <a:latin typeface="Cambria Math" panose="02040503050406030204" pitchFamily="18" charset="0"/>
                                  </a:rPr>
                                  <m:t>𝐺</m:t>
                                </m:r>
                                <m:sSubSup>
                                  <m:sSubSupPr>
                                    <m:ctrlPr>
                                      <a:rPr lang="ru-RU" sz="1600" i="1">
                                        <a:latin typeface="Cambria Math" panose="02040503050406030204" pitchFamily="18" charset="0"/>
                                      </a:rPr>
                                    </m:ctrlPr>
                                  </m:sSubSupPr>
                                  <m:e>
                                    <m:r>
                                      <a:rPr lang="ru-RU" sz="1600" i="1">
                                        <a:latin typeface="Cambria Math" panose="02040503050406030204" pitchFamily="18" charset="0"/>
                                      </a:rPr>
                                      <m:t>𝜀</m:t>
                                    </m:r>
                                  </m:e>
                                  <m:sub>
                                    <m:r>
                                      <a:rPr lang="ru-RU" sz="1600" i="1">
                                        <a:latin typeface="Cambria Math" panose="02040503050406030204" pitchFamily="18" charset="0"/>
                                      </a:rPr>
                                      <m:t>𝑠</m:t>
                                    </m:r>
                                  </m:sub>
                                  <m:sup>
                                    <m:r>
                                      <a:rPr lang="ru-RU" sz="1600" i="1">
                                        <a:latin typeface="Cambria Math" panose="02040503050406030204" pitchFamily="18" charset="0"/>
                                      </a:rPr>
                                      <m:t>𝑝</m:t>
                                    </m:r>
                                  </m:sup>
                                </m:sSubSup>
                              </m:num>
                              <m:den>
                                <m:r>
                                  <a:rPr lang="ru-RU" sz="1600" i="1">
                                    <a:latin typeface="Cambria Math" panose="02040503050406030204" pitchFamily="18" charset="0"/>
                                  </a:rPr>
                                  <m:t>3</m:t>
                                </m:r>
                                <m:r>
                                  <a:rPr lang="ru-RU" sz="1600" i="1">
                                    <a:latin typeface="Cambria Math" panose="02040503050406030204" pitchFamily="18" charset="0"/>
                                  </a:rPr>
                                  <m:t>𝐺</m:t>
                                </m:r>
                                <m:sSubSup>
                                  <m:sSubSupPr>
                                    <m:ctrlPr>
                                      <a:rPr lang="ru-RU" sz="1600" i="1">
                                        <a:latin typeface="Cambria Math" panose="02040503050406030204" pitchFamily="18" charset="0"/>
                                      </a:rPr>
                                    </m:ctrlPr>
                                  </m:sSubSupPr>
                                  <m:e>
                                    <m:r>
                                      <a:rPr lang="ru-RU" sz="1600" i="1">
                                        <a:latin typeface="Cambria Math" panose="02040503050406030204" pitchFamily="18" charset="0"/>
                                      </a:rPr>
                                      <m:t>𝜀</m:t>
                                    </m:r>
                                  </m:e>
                                  <m:sub>
                                    <m:r>
                                      <a:rPr lang="ru-RU" sz="1600" i="1">
                                        <a:latin typeface="Cambria Math" panose="02040503050406030204" pitchFamily="18" charset="0"/>
                                      </a:rPr>
                                      <m:t>𝑠</m:t>
                                    </m:r>
                                  </m:sub>
                                  <m:sup>
                                    <m:r>
                                      <a:rPr lang="ru-RU" sz="1600" i="1">
                                        <a:latin typeface="Cambria Math" panose="02040503050406030204" pitchFamily="18" charset="0"/>
                                      </a:rPr>
                                      <m:t>𝑝</m:t>
                                    </m:r>
                                  </m:sup>
                                </m:sSubSup>
                                <m:r>
                                  <a:rPr lang="ru-RU" sz="1600" i="1">
                                    <a:latin typeface="Cambria Math" panose="02040503050406030204" pitchFamily="18" charset="0"/>
                                  </a:rPr>
                                  <m:t>+</m:t>
                                </m:r>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𝑠</m:t>
                                    </m:r>
                                  </m:sub>
                                </m:sSub>
                                <m:r>
                                  <a:rPr lang="ru-RU" sz="1600" i="1">
                                    <a:latin typeface="Cambria Math" panose="02040503050406030204" pitchFamily="18" charset="0"/>
                                  </a:rPr>
                                  <m:t>−</m:t>
                                </m:r>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𝑒</m:t>
                                    </m:r>
                                  </m:sub>
                                </m:sSub>
                              </m:den>
                            </m:f>
                            <m:r>
                              <a:rPr lang="ru-RU" sz="1600" i="1">
                                <a:latin typeface="Cambria Math" panose="02040503050406030204" pitchFamily="18" charset="0"/>
                              </a:rPr>
                              <m:t>(</m:t>
                            </m:r>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d>
                              </m:e>
                              <m:sup>
                                <m:r>
                                  <a:rPr lang="ru-RU" sz="1600" i="1">
                                    <a:latin typeface="Cambria Math" panose="02040503050406030204" pitchFamily="18" charset="0"/>
                                  </a:rPr>
                                  <m:t>2</m:t>
                                </m:r>
                              </m:sup>
                            </m:sSup>
                            <m:r>
                              <a:rPr lang="ru-RU" sz="1600" i="1">
                                <a:latin typeface="Cambria Math" panose="02040503050406030204" pitchFamily="18" charset="0"/>
                              </a:rPr>
                              <m:t>−1−</m:t>
                            </m:r>
                            <m:r>
                              <a:rPr lang="en-US" sz="1600" i="1">
                                <a:latin typeface="Cambria Math" panose="02040503050406030204" pitchFamily="18" charset="0"/>
                              </a:rPr>
                              <m:t>𝑙𝑛</m:t>
                            </m:r>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2</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𝑑</m:t>
                                            </m:r>
                                          </m:e>
                                          <m:sub>
                                            <m:r>
                                              <a:rPr lang="ru-RU" sz="1600" i="1">
                                                <a:latin typeface="Cambria Math" panose="02040503050406030204" pitchFamily="18" charset="0"/>
                                              </a:rPr>
                                              <m:t>1</m:t>
                                            </m:r>
                                          </m:sub>
                                        </m:sSub>
                                      </m:den>
                                    </m:f>
                                  </m:e>
                                </m:d>
                              </m:e>
                              <m:sup>
                                <m:r>
                                  <a:rPr lang="ru-RU" sz="1600" i="1">
                                    <a:latin typeface="Cambria Math" panose="02040503050406030204" pitchFamily="18" charset="0"/>
                                  </a:rPr>
                                  <m:t>2</m:t>
                                </m:r>
                              </m:sup>
                            </m:sSup>
                            <m:r>
                              <a:rPr lang="ru-RU" sz="1600" i="1">
                                <a:latin typeface="Cambria Math" panose="02040503050406030204" pitchFamily="18" charset="0"/>
                              </a:rPr>
                              <m:t>)</m:t>
                            </m:r>
                          </m:e>
                        </m:d>
                        <m:r>
                          <a:rPr lang="ru-RU" sz="1600">
                            <a:latin typeface="Cambria Math" panose="02040503050406030204" pitchFamily="18" charset="0"/>
                          </a:rPr>
                          <m:t>  </m:t>
                        </m:r>
                      </m:num>
                      <m:den>
                        <m:r>
                          <a:rPr lang="ru-RU" sz="1600" i="1">
                            <a:latin typeface="Cambria Math" panose="02040503050406030204" pitchFamily="18" charset="0"/>
                          </a:rPr>
                          <m:t>𝑝</m:t>
                        </m:r>
                      </m:den>
                    </m:f>
                  </m:oMath>
                </a14:m>
                <a:r>
                  <a:rPr lang="ru-RU" sz="1600" dirty="0"/>
                  <a:t>    </a:t>
                </a:r>
                <a:r>
                  <a:rPr lang="ru-RU" sz="1400" dirty="0"/>
                  <a:t>(16)</a:t>
                </a:r>
              </a:p>
              <a:p>
                <a:r>
                  <a:rPr lang="ru-RU" sz="1400" dirty="0"/>
                  <a:t>Уравнение (16) является параметром оптимизации с ограничениями</a:t>
                </a:r>
                <a:r>
                  <a:rPr lang="en-US" sz="1400" dirty="0"/>
                  <a:t>:</a:t>
                </a:r>
              </a:p>
              <a:p>
                <a:endParaRPr lang="en-US" sz="1400" dirty="0"/>
              </a:p>
              <a:p>
                <a14:m>
                  <m:oMath xmlns:m="http://schemas.openxmlformats.org/officeDocument/2006/math">
                    <m:d>
                      <m:dPr>
                        <m:begChr m:val="["/>
                        <m:endChr m:val="]"/>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𝑛</m:t>
                            </m:r>
                          </m:e>
                          <m:sub>
                            <m:r>
                              <a:rPr lang="en-US" sz="1400" i="1">
                                <a:latin typeface="Cambria Math" panose="02040503050406030204" pitchFamily="18" charset="0"/>
                              </a:rPr>
                              <m:t>𝑛</m:t>
                            </m:r>
                          </m:sub>
                        </m:sSub>
                      </m:e>
                    </m:d>
                    <m:r>
                      <a:rPr lang="ru-RU" sz="1400" i="1">
                        <a:latin typeface="Cambria Math" panose="02040503050406030204" pitchFamily="18" charset="0"/>
                      </a:rPr>
                      <m:t>≥1.2</m:t>
                    </m:r>
                  </m:oMath>
                </a14:m>
                <a:r>
                  <a:rPr lang="ru-RU" sz="1400" dirty="0"/>
                  <a:t>– для участка ствола с постоянным наибольшим давлением;</a:t>
                </a:r>
              </a:p>
              <a:p>
                <a14:m>
                  <m:oMath xmlns:m="http://schemas.openxmlformats.org/officeDocument/2006/math">
                    <m:d>
                      <m:dPr>
                        <m:begChr m:val="["/>
                        <m:endChr m:val="]"/>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𝑛</m:t>
                            </m:r>
                          </m:e>
                          <m:sub>
                            <m:r>
                              <a:rPr lang="ru-RU" sz="1400" i="1">
                                <a:latin typeface="Cambria Math" panose="02040503050406030204" pitchFamily="18" charset="0"/>
                              </a:rPr>
                              <m:t>𝑛</m:t>
                            </m:r>
                          </m:sub>
                        </m:sSub>
                      </m:e>
                    </m:d>
                    <m:r>
                      <a:rPr lang="ru-RU" sz="1400" i="1">
                        <a:latin typeface="Cambria Math" panose="02040503050406030204" pitchFamily="18" charset="0"/>
                      </a:rPr>
                      <m:t>≥1.6</m:t>
                    </m:r>
                  </m:oMath>
                </a14:m>
                <a:r>
                  <a:rPr lang="ru-RU" sz="1400" dirty="0"/>
                  <a:t>– для сечения перед дульным утолщением</a:t>
                </a:r>
                <a:r>
                  <a:rPr lang="ru-RU" sz="1600" dirty="0"/>
                  <a:t>.</a:t>
                </a:r>
                <a:endParaRPr lang="en-US" sz="1600" dirty="0"/>
              </a:p>
              <a:p>
                <a:endParaRPr lang="en-US" sz="1600" dirty="0"/>
              </a:p>
              <a:p>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rPr>
                          <m:t>𝑛</m:t>
                        </m:r>
                      </m:e>
                      <m:sub>
                        <m:r>
                          <a:rPr lang="en-US" sz="1600" i="1">
                            <a:latin typeface="Cambria Math" panose="02040503050406030204" pitchFamily="18" charset="0"/>
                          </a:rPr>
                          <m:t>𝑛</m:t>
                        </m:r>
                      </m:sub>
                    </m:sSub>
                    <m:r>
                      <a:rPr lang="ru-RU" sz="1600" i="1">
                        <a:latin typeface="Cambria Math" panose="02040503050406030204" pitchFamily="18" charset="0"/>
                      </a:rPr>
                      <m:t>=</m:t>
                    </m:r>
                    <m:f>
                      <m:fPr>
                        <m:ctrlPr>
                          <a:rPr lang="ru-RU" sz="1600" i="1">
                            <a:latin typeface="Cambria Math" panose="02040503050406030204" pitchFamily="18" charset="0"/>
                          </a:rPr>
                        </m:ctrlPr>
                      </m:fPr>
                      <m:num>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𝑒</m:t>
                                </m:r>
                              </m:sub>
                            </m:sSub>
                          </m:num>
                          <m:den>
                            <m:rad>
                              <m:radPr>
                                <m:degHide m:val="on"/>
                                <m:ctrlPr>
                                  <a:rPr lang="ru-RU" sz="1600" i="1">
                                    <a:latin typeface="Cambria Math" panose="02040503050406030204" pitchFamily="18" charset="0"/>
                                  </a:rPr>
                                </m:ctrlPr>
                              </m:radPr>
                              <m:deg/>
                              <m:e>
                                <m:r>
                                  <a:rPr lang="ru-RU" sz="1600" i="1">
                                    <a:latin typeface="Cambria Math" panose="02040503050406030204" pitchFamily="18" charset="0"/>
                                  </a:rPr>
                                  <m:t>3</m:t>
                                </m:r>
                              </m:e>
                            </m:rad>
                          </m:den>
                        </m:f>
                        <m:d>
                          <m:dPr>
                            <m:begChr m:val="["/>
                            <m:endChr m:val="]"/>
                            <m:ctrlPr>
                              <a:rPr lang="ru-RU" sz="1600" i="1">
                                <a:latin typeface="Cambria Math" panose="02040503050406030204" pitchFamily="18" charset="0"/>
                              </a:rPr>
                            </m:ctrlPr>
                          </m:dPr>
                          <m:e>
                            <m:sSup>
                              <m:sSupPr>
                                <m:ctrlPr>
                                  <a:rPr lang="ru-RU" sz="1600" i="1">
                                    <a:latin typeface="Cambria Math" panose="02040503050406030204" pitchFamily="18" charset="0"/>
                                  </a:rPr>
                                </m:ctrlPr>
                              </m:sSupPr>
                              <m:e>
                                <m:r>
                                  <a:rPr lang="en-US" sz="1600" i="1">
                                    <a:latin typeface="Cambria Math" panose="02040503050406030204" pitchFamily="18" charset="0"/>
                                  </a:rPr>
                                  <m:t>𝑧</m:t>
                                </m:r>
                              </m:e>
                              <m:sup>
                                <m:r>
                                  <a:rPr lang="ru-RU" sz="1600" i="1">
                                    <a:latin typeface="Cambria Math" panose="02040503050406030204" pitchFamily="18" charset="0"/>
                                  </a:rPr>
                                  <m:t>2</m:t>
                                </m:r>
                              </m:sup>
                            </m:sSup>
                            <m:d>
                              <m:dPr>
                                <m:ctrlPr>
                                  <a:rPr lang="ru-RU" sz="1600" i="1">
                                    <a:latin typeface="Cambria Math" panose="02040503050406030204" pitchFamily="18" charset="0"/>
                                  </a:rPr>
                                </m:ctrlPr>
                              </m:dPr>
                              <m:e>
                                <m:r>
                                  <a:rPr lang="ru-RU" sz="1600" i="1">
                                    <a:latin typeface="Cambria Math" panose="02040503050406030204" pitchFamily="18" charset="0"/>
                                  </a:rPr>
                                  <m:t>1−</m:t>
                                </m:r>
                                <m:sSub>
                                  <m:sSubPr>
                                    <m:ctrlPr>
                                      <a:rPr lang="ru-RU" sz="1600" i="1">
                                        <a:latin typeface="Cambria Math" panose="02040503050406030204" pitchFamily="18" charset="0"/>
                                      </a:rPr>
                                    </m:ctrlPr>
                                  </m:sSubPr>
                                  <m:e>
                                    <m:r>
                                      <a:rPr lang="en-US" sz="1600" i="1">
                                        <a:latin typeface="Cambria Math" panose="02040503050406030204" pitchFamily="18" charset="0"/>
                                      </a:rPr>
                                      <m:t>𝑁</m:t>
                                    </m:r>
                                  </m:e>
                                  <m:sub>
                                    <m:r>
                                      <a:rPr lang="ru-RU" sz="1600" i="1">
                                        <a:latin typeface="Cambria Math" panose="02040503050406030204" pitchFamily="18" charset="0"/>
                                      </a:rPr>
                                      <m:t>2</m:t>
                                    </m:r>
                                  </m:sub>
                                </m:sSub>
                              </m:e>
                            </m:d>
                            <m:r>
                              <a:rPr lang="ru-RU" sz="1600" i="1">
                                <a:latin typeface="Cambria Math" panose="02040503050406030204" pitchFamily="18" charset="0"/>
                              </a:rPr>
                              <m:t>+</m:t>
                            </m:r>
                            <m:sSub>
                              <m:sSubPr>
                                <m:ctrlPr>
                                  <a:rPr lang="ru-RU" sz="1600" i="1">
                                    <a:latin typeface="Cambria Math" panose="02040503050406030204" pitchFamily="18" charset="0"/>
                                  </a:rPr>
                                </m:ctrlPr>
                              </m:sSubPr>
                              <m:e>
                                <m:r>
                                  <a:rPr lang="en-US" sz="1600" i="1">
                                    <a:latin typeface="Cambria Math" panose="02040503050406030204" pitchFamily="18" charset="0"/>
                                  </a:rPr>
                                  <m:t>𝑁</m:t>
                                </m:r>
                              </m:e>
                              <m:sub>
                                <m:r>
                                  <a:rPr lang="ru-RU" sz="1600" i="1">
                                    <a:latin typeface="Cambria Math" panose="02040503050406030204" pitchFamily="18" charset="0"/>
                                  </a:rPr>
                                  <m:t>2</m:t>
                                </m:r>
                              </m:sub>
                            </m:sSub>
                            <m:r>
                              <a:rPr lang="ru-RU" sz="1600" i="1">
                                <a:latin typeface="Cambria Math" panose="02040503050406030204" pitchFamily="18" charset="0"/>
                              </a:rPr>
                              <m:t>(1+</m:t>
                            </m:r>
                            <m:r>
                              <a:rPr lang="en-US" sz="1600" i="1">
                                <a:latin typeface="Cambria Math" panose="02040503050406030204" pitchFamily="18" charset="0"/>
                              </a:rPr>
                              <m:t>𝑙𝑛</m:t>
                            </m:r>
                            <m:sSup>
                              <m:sSupPr>
                                <m:ctrlPr>
                                  <a:rPr lang="ru-RU" sz="1600" i="1">
                                    <a:latin typeface="Cambria Math" panose="02040503050406030204" pitchFamily="18" charset="0"/>
                                  </a:rPr>
                                </m:ctrlPr>
                              </m:sSupPr>
                              <m:e>
                                <m:r>
                                  <a:rPr lang="en-US" sz="1600" i="1">
                                    <a:latin typeface="Cambria Math" panose="02040503050406030204" pitchFamily="18" charset="0"/>
                                  </a:rPr>
                                  <m:t>𝑧</m:t>
                                </m:r>
                              </m:e>
                              <m:sup>
                                <m:r>
                                  <a:rPr lang="ru-RU" sz="1600" i="1">
                                    <a:latin typeface="Cambria Math" panose="02040503050406030204" pitchFamily="18" charset="0"/>
                                  </a:rPr>
                                  <m:t>2</m:t>
                                </m:r>
                              </m:sup>
                            </m:sSup>
                            <m:r>
                              <a:rPr lang="ru-RU" sz="1600" i="1">
                                <a:latin typeface="Cambria Math" panose="02040503050406030204" pitchFamily="18" charset="0"/>
                              </a:rPr>
                              <m:t>)</m:t>
                            </m:r>
                          </m:e>
                        </m:d>
                        <m:r>
                          <a:rPr lang="ru-RU" sz="1600" i="1">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𝑒</m:t>
                                </m:r>
                              </m:sub>
                            </m:sSub>
                          </m:num>
                          <m:den>
                            <m:rad>
                              <m:radPr>
                                <m:degHide m:val="on"/>
                                <m:ctrlPr>
                                  <a:rPr lang="ru-RU" sz="1600" i="1">
                                    <a:latin typeface="Cambria Math" panose="02040503050406030204" pitchFamily="18" charset="0"/>
                                  </a:rPr>
                                </m:ctrlPr>
                              </m:radPr>
                              <m:deg/>
                              <m:e>
                                <m:r>
                                  <a:rPr lang="ru-RU" sz="1600" i="1">
                                    <a:latin typeface="Cambria Math" panose="02040503050406030204" pitchFamily="18" charset="0"/>
                                  </a:rPr>
                                  <m:t>3</m:t>
                                </m:r>
                              </m:e>
                            </m:rad>
                          </m:den>
                        </m:f>
                        <m:d>
                          <m:dPr>
                            <m:begChr m:val="["/>
                            <m:endChr m:val="]"/>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en-US" sz="1600" i="1">
                                    <a:latin typeface="Cambria Math" panose="02040503050406030204" pitchFamily="18" charset="0"/>
                                  </a:rPr>
                                  <m:t>𝑁</m:t>
                                </m:r>
                              </m:e>
                              <m:sub>
                                <m:r>
                                  <a:rPr lang="ru-RU" sz="1600" i="1">
                                    <a:latin typeface="Cambria Math" panose="02040503050406030204" pitchFamily="18" charset="0"/>
                                  </a:rPr>
                                  <m:t>1</m:t>
                                </m:r>
                              </m:sub>
                            </m:sSub>
                            <m:r>
                              <a:rPr lang="en-US" sz="1600" i="1">
                                <a:latin typeface="Cambria Math" panose="02040503050406030204" pitchFamily="18" charset="0"/>
                              </a:rPr>
                              <m:t>𝑙𝑛</m:t>
                            </m:r>
                            <m:sSup>
                              <m:sSupPr>
                                <m:ctrlPr>
                                  <a:rPr lang="ru-RU" sz="1600" i="1">
                                    <a:latin typeface="Cambria Math" panose="02040503050406030204" pitchFamily="18" charset="0"/>
                                  </a:rPr>
                                </m:ctrlPr>
                              </m:sSupPr>
                              <m:e>
                                <m:r>
                                  <a:rPr lang="en-US" sz="1600" i="1">
                                    <a:latin typeface="Cambria Math" panose="02040503050406030204" pitchFamily="18" charset="0"/>
                                  </a:rPr>
                                  <m:t>𝜑</m:t>
                                </m:r>
                              </m:e>
                              <m:sup>
                                <m:r>
                                  <a:rPr lang="ru-RU" sz="1600" i="1">
                                    <a:latin typeface="Cambria Math" panose="02040503050406030204" pitchFamily="18" charset="0"/>
                                  </a:rPr>
                                  <m:t>2</m:t>
                                </m:r>
                              </m:sup>
                            </m:sSup>
                            <m:r>
                              <a:rPr lang="ru-RU" sz="1600" i="1">
                                <a:latin typeface="Cambria Math" panose="02040503050406030204" pitchFamily="18" charset="0"/>
                              </a:rPr>
                              <m:t>−1</m:t>
                            </m:r>
                          </m:e>
                        </m:d>
                        <m:r>
                          <m:rPr>
                            <m:nor/>
                          </m:rPr>
                          <a:rPr lang="ru-RU" sz="1600" dirty="0">
                            <a:latin typeface="Times New Roman" panose="02020603050405020304" pitchFamily="18" charset="0"/>
                            <a:cs typeface="Times New Roman" panose="02020603050405020304" pitchFamily="18" charset="0"/>
                          </a:rPr>
                          <m:t> </m:t>
                        </m:r>
                      </m:num>
                      <m:den>
                        <m:r>
                          <a:rPr lang="ru-RU" sz="1600" i="1">
                            <a:latin typeface="Cambria Math" panose="02040503050406030204" pitchFamily="18" charset="0"/>
                          </a:rPr>
                          <m:t>𝑝</m:t>
                        </m:r>
                      </m:den>
                    </m:f>
                  </m:oMath>
                </a14:m>
                <a:r>
                  <a:rPr lang="en-US" sz="1600" dirty="0"/>
                  <a:t>    </a:t>
                </a:r>
                <a:r>
                  <a:rPr lang="en-US" sz="1400" dirty="0"/>
                  <a:t>(17)</a:t>
                </a:r>
                <a:endParaRPr lang="ru-RU" sz="1600" dirty="0"/>
              </a:p>
            </p:txBody>
          </p:sp>
        </mc:Choice>
        <mc:Fallback xmlns="">
          <p:sp>
            <p:nvSpPr>
              <p:cNvPr id="4" name="TextBox 3">
                <a:extLst>
                  <a:ext uri="{FF2B5EF4-FFF2-40B4-BE49-F238E27FC236}">
                    <a16:creationId xmlns:a16="http://schemas.microsoft.com/office/drawing/2014/main" id="{E0F2BC9A-5B6F-41E6-8043-3086EC34E59C}"/>
                  </a:ext>
                </a:extLst>
              </p:cNvPr>
              <p:cNvSpPr txBox="1">
                <a:spLocks noRot="1" noChangeAspect="1" noMove="1" noResize="1" noEditPoints="1" noAdjustHandles="1" noChangeArrowheads="1" noChangeShapeType="1" noTextEdit="1"/>
              </p:cNvSpPr>
              <p:nvPr/>
            </p:nvSpPr>
            <p:spPr>
              <a:xfrm>
                <a:off x="3632433" y="496250"/>
                <a:ext cx="5198423" cy="3519553"/>
              </a:xfrm>
              <a:prstGeom prst="rect">
                <a:avLst/>
              </a:prstGeom>
              <a:blipFill>
                <a:blip r:embed="rId3"/>
                <a:stretch>
                  <a:fillRect l="-352"/>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graphicFrame>
            <p:nvGraphicFramePr>
              <p:cNvPr id="6" name="Таблица 5">
                <a:extLst>
                  <a:ext uri="{FF2B5EF4-FFF2-40B4-BE49-F238E27FC236}">
                    <a16:creationId xmlns:a16="http://schemas.microsoft.com/office/drawing/2014/main" id="{D16606A2-7CC3-467C-9A07-788777D2AC06}"/>
                  </a:ext>
                </a:extLst>
              </p:cNvPr>
              <p:cNvGraphicFramePr>
                <a:graphicFrameLocks noGrp="1"/>
              </p:cNvGraphicFramePr>
              <p:nvPr>
                <p:extLst>
                  <p:ext uri="{D42A27DB-BD31-4B8C-83A1-F6EECF244321}">
                    <p14:modId xmlns:p14="http://schemas.microsoft.com/office/powerpoint/2010/main" val="966820939"/>
                  </p:ext>
                </p:extLst>
              </p:nvPr>
            </p:nvGraphicFramePr>
            <p:xfrm>
              <a:off x="1886337" y="4455306"/>
              <a:ext cx="6916248" cy="1619250"/>
            </p:xfrm>
            <a:graphic>
              <a:graphicData uri="http://schemas.openxmlformats.org/drawingml/2006/table">
                <a:tbl>
                  <a:tblPr firstRow="1" bandRow="1">
                    <a:tableStyleId>{5940675A-B579-460E-94D1-54222C63F5DA}</a:tableStyleId>
                  </a:tblPr>
                  <a:tblGrid>
                    <a:gridCol w="1292796">
                      <a:extLst>
                        <a:ext uri="{9D8B030D-6E8A-4147-A177-3AD203B41FA5}">
                          <a16:colId xmlns:a16="http://schemas.microsoft.com/office/drawing/2014/main" val="1115928685"/>
                        </a:ext>
                      </a:extLst>
                    </a:gridCol>
                    <a:gridCol w="1292796">
                      <a:extLst>
                        <a:ext uri="{9D8B030D-6E8A-4147-A177-3AD203B41FA5}">
                          <a16:colId xmlns:a16="http://schemas.microsoft.com/office/drawing/2014/main" val="2546685333"/>
                        </a:ext>
                      </a:extLst>
                    </a:gridCol>
                    <a:gridCol w="1292796">
                      <a:extLst>
                        <a:ext uri="{9D8B030D-6E8A-4147-A177-3AD203B41FA5}">
                          <a16:colId xmlns:a16="http://schemas.microsoft.com/office/drawing/2014/main" val="680715957"/>
                        </a:ext>
                      </a:extLst>
                    </a:gridCol>
                    <a:gridCol w="1292796">
                      <a:extLst>
                        <a:ext uri="{9D8B030D-6E8A-4147-A177-3AD203B41FA5}">
                          <a16:colId xmlns:a16="http://schemas.microsoft.com/office/drawing/2014/main" val="2348717426"/>
                        </a:ext>
                      </a:extLst>
                    </a:gridCol>
                    <a:gridCol w="1745064">
                      <a:extLst>
                        <a:ext uri="{9D8B030D-6E8A-4147-A177-3AD203B41FA5}">
                          <a16:colId xmlns:a16="http://schemas.microsoft.com/office/drawing/2014/main" val="413892770"/>
                        </a:ext>
                      </a:extLst>
                    </a:gridCol>
                  </a:tblGrid>
                  <a:tr h="278130">
                    <a:tc>
                      <a:txBody>
                        <a:bodyPr/>
                        <a:lstStyle/>
                        <a:p>
                          <a:r>
                            <a:rPr lang="ru-RU" sz="1350" dirty="0"/>
                            <a:t>№</a:t>
                          </a:r>
                          <a:r>
                            <a:rPr lang="en-US" sz="1350" dirty="0"/>
                            <a:t> </a:t>
                          </a:r>
                          <a:r>
                            <a:rPr lang="ru-RU" sz="1350" dirty="0"/>
                            <a:t>Сечения</a:t>
                          </a:r>
                        </a:p>
                      </a:txBody>
                      <a:tcPr marL="68580" marR="68580" marT="34290" marB="34290"/>
                    </a:tc>
                    <a:tc>
                      <a:txBody>
                        <a:bodyPr/>
                        <a:lstStyle/>
                        <a:p>
                          <a:pPr algn="ctr"/>
                          <a:r>
                            <a:rPr lang="ru-RU" sz="1350" dirty="0"/>
                            <a:t>1</a:t>
                          </a:r>
                        </a:p>
                      </a:txBody>
                      <a:tcPr marL="68580" marR="68580" marT="34290" marB="34290"/>
                    </a:tc>
                    <a:tc>
                      <a:txBody>
                        <a:bodyPr/>
                        <a:lstStyle/>
                        <a:p>
                          <a:pPr algn="ctr"/>
                          <a:r>
                            <a:rPr lang="ru-RU" sz="1350" dirty="0"/>
                            <a:t>2</a:t>
                          </a:r>
                        </a:p>
                      </a:txBody>
                      <a:tcPr marL="68580" marR="68580" marT="34290" marB="34290"/>
                    </a:tc>
                    <a:tc>
                      <a:txBody>
                        <a:bodyPr/>
                        <a:lstStyle/>
                        <a:p>
                          <a:pPr algn="ctr"/>
                          <a:r>
                            <a:rPr lang="ru-RU" sz="1350" dirty="0"/>
                            <a:t>3</a:t>
                          </a:r>
                        </a:p>
                      </a:txBody>
                      <a:tcPr marL="68580" marR="68580" marT="34290" marB="34290"/>
                    </a:tc>
                    <a:tc>
                      <a:txBody>
                        <a:bodyPr/>
                        <a:lstStyle/>
                        <a:p>
                          <a:r>
                            <a:rPr lang="ru-RU" sz="1350" dirty="0"/>
                            <a:t>Дульное утолщение</a:t>
                          </a:r>
                        </a:p>
                      </a:txBody>
                      <a:tcPr marL="68580" marR="68580" marT="34290" marB="34290"/>
                    </a:tc>
                    <a:extLst>
                      <a:ext uri="{0D108BD9-81ED-4DB2-BD59-A6C34878D82A}">
                        <a16:rowId xmlns:a16="http://schemas.microsoft.com/office/drawing/2014/main" val="3673994784"/>
                      </a:ext>
                    </a:extLst>
                  </a:tr>
                  <a:tr h="480060">
                    <a:tc>
                      <a:txBody>
                        <a:bodyPr/>
                        <a:lstStyle/>
                        <a:p>
                          <a:r>
                            <a:rPr lang="ru-RU" sz="1400" kern="1200" dirty="0">
                              <a:solidFill>
                                <a:schemeClr val="tx1"/>
                              </a:solidFill>
                              <a:effectLst/>
                              <a:latin typeface="+mn-lt"/>
                              <a:ea typeface="+mn-ea"/>
                              <a:cs typeface="+mn-cs"/>
                            </a:rPr>
                            <a:t>Расстояние от казенника, мм</a:t>
                          </a:r>
                          <a:endParaRPr lang="ru-RU" sz="1000" dirty="0"/>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0-545</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555-652</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672-990</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991-1000</a:t>
                          </a:r>
                        </a:p>
                      </a:txBody>
                      <a:tcPr marL="68580" marR="68580" marT="34290" marB="34290"/>
                    </a:tc>
                    <a:extLst>
                      <a:ext uri="{0D108BD9-81ED-4DB2-BD59-A6C34878D82A}">
                        <a16:rowId xmlns:a16="http://schemas.microsoft.com/office/drawing/2014/main" val="2974923335"/>
                      </a:ext>
                    </a:extLst>
                  </a:tr>
                  <a:tr h="278130">
                    <a:tc>
                      <a:txBody>
                        <a:bodyPr/>
                        <a:lstStyle/>
                        <a:p>
                          <a:r>
                            <a:rPr lang="ru-RU" sz="1400" kern="1200" dirty="0">
                              <a:solidFill>
                                <a:schemeClr val="tx1"/>
                              </a:solidFill>
                              <a:effectLst/>
                              <a:latin typeface="+mn-lt"/>
                              <a:ea typeface="+mn-ea"/>
                              <a:cs typeface="+mn-cs"/>
                            </a:rPr>
                            <a:t>Нагрузка, МПа</a:t>
                          </a:r>
                          <a:endParaRPr lang="ru-RU" sz="1000" dirty="0"/>
                        </a:p>
                      </a:txBody>
                      <a:tcPr marL="68580" marR="68580" marT="34290" marB="3429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85</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40,2</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30,7</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17,5</a:t>
                          </a:r>
                        </a:p>
                      </a:txBody>
                      <a:tcPr marL="51435" marR="51435" marT="0" marB="0"/>
                    </a:tc>
                    <a:extLst>
                      <a:ext uri="{0D108BD9-81ED-4DB2-BD59-A6C34878D82A}">
                        <a16:rowId xmlns:a16="http://schemas.microsoft.com/office/drawing/2014/main" val="4100939806"/>
                      </a:ext>
                    </a:extLst>
                  </a:tr>
                  <a:tr h="278130">
                    <a:tc>
                      <a:txBody>
                        <a:bodyPr/>
                        <a:lstStyle/>
                        <a:p>
                          <a14:m>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panose="02040503050406030204" pitchFamily="18" charset="0"/>
                                      <a:ea typeface="+mn-ea"/>
                                      <a:cs typeface="+mn-cs"/>
                                    </a:rPr>
                                    <m:t>𝑑</m:t>
                                  </m:r>
                                </m:e>
                                <m:sub>
                                  <m:r>
                                    <a:rPr lang="ru-RU" sz="1400" kern="1200">
                                      <a:solidFill>
                                        <a:schemeClr val="tx1"/>
                                      </a:solidFill>
                                      <a:effectLst/>
                                      <a:latin typeface="Cambria Math" panose="02040503050406030204" pitchFamily="18" charset="0"/>
                                      <a:ea typeface="+mn-ea"/>
                                      <a:cs typeface="+mn-cs"/>
                                    </a:rPr>
                                    <m:t>2</m:t>
                                  </m:r>
                                </m:sub>
                              </m:sSub>
                            </m:oMath>
                          </a14:m>
                          <a:r>
                            <a:rPr lang="ru-RU" sz="1400" kern="1200" dirty="0">
                              <a:solidFill>
                                <a:schemeClr val="tx1"/>
                              </a:solidFill>
                              <a:effectLst/>
                              <a:latin typeface="+mn-lt"/>
                              <a:ea typeface="+mn-ea"/>
                              <a:cs typeface="+mn-cs"/>
                            </a:rPr>
                            <a:t>, мм</a:t>
                          </a:r>
                          <a:endParaRPr lang="ru-RU" sz="1000" dirty="0"/>
                        </a:p>
                      </a:txBody>
                      <a:tcPr marL="68580" marR="68580" marT="34290" marB="3429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66,21</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62,77</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61,98</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61,02</a:t>
                          </a:r>
                        </a:p>
                      </a:txBody>
                      <a:tcPr marL="51435" marR="51435" marT="0" marB="0">
                        <a:solidFill>
                          <a:srgbClr val="FFFF00"/>
                        </a:solidFill>
                      </a:tcPr>
                    </a:tc>
                    <a:extLst>
                      <a:ext uri="{0D108BD9-81ED-4DB2-BD59-A6C34878D82A}">
                        <a16:rowId xmlns:a16="http://schemas.microsoft.com/office/drawing/2014/main" val="729636890"/>
                      </a:ext>
                    </a:extLst>
                  </a:tr>
                  <a:tr h="278130">
                    <a:tc>
                      <a:txBody>
                        <a:bodyPr/>
                        <a:lstStyle/>
                        <a:p>
                          <a14:m>
                            <m:oMath xmlns:m="http://schemas.openxmlformats.org/officeDocument/2006/math">
                              <m:sSub>
                                <m:sSubPr>
                                  <m:ctrlPr>
                                    <a:rPr lang="ru-RU" sz="1400" i="1" kern="1200" smtClean="0">
                                      <a:solidFill>
                                        <a:schemeClr val="tx1"/>
                                      </a:solidFill>
                                      <a:effectLst/>
                                      <a:latin typeface="Cambria Math" panose="02040503050406030204" pitchFamily="18" charset="0"/>
                                      <a:ea typeface="+mn-ea"/>
                                      <a:cs typeface="+mn-cs"/>
                                    </a:rPr>
                                  </m:ctrlPr>
                                </m:sSubPr>
                                <m:e>
                                  <m:r>
                                    <a:rPr lang="ru-RU" sz="1400" i="1" kern="1200">
                                      <a:solidFill>
                                        <a:schemeClr val="tx1"/>
                                      </a:solidFill>
                                      <a:effectLst/>
                                      <a:latin typeface="Cambria Math" panose="02040503050406030204" pitchFamily="18" charset="0"/>
                                      <a:ea typeface="+mn-ea"/>
                                      <a:cs typeface="+mn-cs"/>
                                    </a:rPr>
                                    <m:t>𝑑</m:t>
                                  </m:r>
                                </m:e>
                                <m:sub>
                                  <m:r>
                                    <a:rPr lang="ru-RU" sz="1400" kern="1200">
                                      <a:solidFill>
                                        <a:schemeClr val="tx1"/>
                                      </a:solidFill>
                                      <a:effectLst/>
                                      <a:latin typeface="Cambria Math" panose="02040503050406030204" pitchFamily="18" charset="0"/>
                                      <a:ea typeface="+mn-ea"/>
                                      <a:cs typeface="+mn-cs"/>
                                    </a:rPr>
                                    <m:t>2</m:t>
                                  </m:r>
                                </m:sub>
                              </m:sSub>
                            </m:oMath>
                          </a14:m>
                          <a:r>
                            <a:rPr lang="ru-RU" sz="1400" kern="1200" dirty="0">
                              <a:solidFill>
                                <a:schemeClr val="tx1"/>
                              </a:solidFill>
                              <a:effectLst/>
                              <a:latin typeface="+mn-lt"/>
                              <a:ea typeface="+mn-ea"/>
                              <a:cs typeface="+mn-cs"/>
                            </a:rPr>
                            <a:t>, мм</a:t>
                          </a:r>
                          <a:endParaRPr lang="ru-RU" sz="1000" dirty="0"/>
                        </a:p>
                      </a:txBody>
                      <a:tcPr marL="68580" marR="68580" marT="34290" marB="3429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66,27</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62,82</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62,02</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61,05</a:t>
                          </a:r>
                        </a:p>
                      </a:txBody>
                      <a:tcPr marL="51435" marR="51435" marT="0" marB="0">
                        <a:solidFill>
                          <a:srgbClr val="FF0000"/>
                        </a:solidFill>
                      </a:tcPr>
                    </a:tc>
                    <a:extLst>
                      <a:ext uri="{0D108BD9-81ED-4DB2-BD59-A6C34878D82A}">
                        <a16:rowId xmlns:a16="http://schemas.microsoft.com/office/drawing/2014/main" val="37558753"/>
                      </a:ext>
                    </a:extLst>
                  </a:tr>
                </a:tbl>
              </a:graphicData>
            </a:graphic>
          </p:graphicFrame>
        </mc:Choice>
        <mc:Fallback>
          <p:graphicFrame>
            <p:nvGraphicFramePr>
              <p:cNvPr id="6" name="Таблица 5">
                <a:extLst>
                  <a:ext uri="{FF2B5EF4-FFF2-40B4-BE49-F238E27FC236}">
                    <a16:creationId xmlns:a16="http://schemas.microsoft.com/office/drawing/2014/main" id="{D16606A2-7CC3-467C-9A07-788777D2AC06}"/>
                  </a:ext>
                </a:extLst>
              </p:cNvPr>
              <p:cNvGraphicFramePr>
                <a:graphicFrameLocks noGrp="1"/>
              </p:cNvGraphicFramePr>
              <p:nvPr>
                <p:extLst>
                  <p:ext uri="{D42A27DB-BD31-4B8C-83A1-F6EECF244321}">
                    <p14:modId xmlns:p14="http://schemas.microsoft.com/office/powerpoint/2010/main" val="966820939"/>
                  </p:ext>
                </p:extLst>
              </p:nvPr>
            </p:nvGraphicFramePr>
            <p:xfrm>
              <a:off x="1886337" y="4455306"/>
              <a:ext cx="6916248" cy="1619250"/>
            </p:xfrm>
            <a:graphic>
              <a:graphicData uri="http://schemas.openxmlformats.org/drawingml/2006/table">
                <a:tbl>
                  <a:tblPr firstRow="1" bandRow="1">
                    <a:tableStyleId>{5940675A-B579-460E-94D1-54222C63F5DA}</a:tableStyleId>
                  </a:tblPr>
                  <a:tblGrid>
                    <a:gridCol w="1292796">
                      <a:extLst>
                        <a:ext uri="{9D8B030D-6E8A-4147-A177-3AD203B41FA5}">
                          <a16:colId xmlns:a16="http://schemas.microsoft.com/office/drawing/2014/main" val="1115928685"/>
                        </a:ext>
                      </a:extLst>
                    </a:gridCol>
                    <a:gridCol w="1292796">
                      <a:extLst>
                        <a:ext uri="{9D8B030D-6E8A-4147-A177-3AD203B41FA5}">
                          <a16:colId xmlns:a16="http://schemas.microsoft.com/office/drawing/2014/main" val="2546685333"/>
                        </a:ext>
                      </a:extLst>
                    </a:gridCol>
                    <a:gridCol w="1292796">
                      <a:extLst>
                        <a:ext uri="{9D8B030D-6E8A-4147-A177-3AD203B41FA5}">
                          <a16:colId xmlns:a16="http://schemas.microsoft.com/office/drawing/2014/main" val="680715957"/>
                        </a:ext>
                      </a:extLst>
                    </a:gridCol>
                    <a:gridCol w="1292796">
                      <a:extLst>
                        <a:ext uri="{9D8B030D-6E8A-4147-A177-3AD203B41FA5}">
                          <a16:colId xmlns:a16="http://schemas.microsoft.com/office/drawing/2014/main" val="2348717426"/>
                        </a:ext>
                      </a:extLst>
                    </a:gridCol>
                    <a:gridCol w="1745064">
                      <a:extLst>
                        <a:ext uri="{9D8B030D-6E8A-4147-A177-3AD203B41FA5}">
                          <a16:colId xmlns:a16="http://schemas.microsoft.com/office/drawing/2014/main" val="413892770"/>
                        </a:ext>
                      </a:extLst>
                    </a:gridCol>
                  </a:tblGrid>
                  <a:tr h="278130">
                    <a:tc>
                      <a:txBody>
                        <a:bodyPr/>
                        <a:lstStyle/>
                        <a:p>
                          <a:r>
                            <a:rPr lang="ru-RU" sz="1350" dirty="0"/>
                            <a:t>№</a:t>
                          </a:r>
                          <a:r>
                            <a:rPr lang="en-US" sz="1350" dirty="0"/>
                            <a:t> </a:t>
                          </a:r>
                          <a:r>
                            <a:rPr lang="ru-RU" sz="1350" dirty="0"/>
                            <a:t>Сечения</a:t>
                          </a:r>
                        </a:p>
                      </a:txBody>
                      <a:tcPr marL="68580" marR="68580" marT="34290" marB="34290"/>
                    </a:tc>
                    <a:tc>
                      <a:txBody>
                        <a:bodyPr/>
                        <a:lstStyle/>
                        <a:p>
                          <a:pPr algn="ctr"/>
                          <a:r>
                            <a:rPr lang="ru-RU" sz="1350" dirty="0"/>
                            <a:t>1</a:t>
                          </a:r>
                        </a:p>
                      </a:txBody>
                      <a:tcPr marL="68580" marR="68580" marT="34290" marB="34290"/>
                    </a:tc>
                    <a:tc>
                      <a:txBody>
                        <a:bodyPr/>
                        <a:lstStyle/>
                        <a:p>
                          <a:pPr algn="ctr"/>
                          <a:r>
                            <a:rPr lang="ru-RU" sz="1350" dirty="0"/>
                            <a:t>2</a:t>
                          </a:r>
                        </a:p>
                      </a:txBody>
                      <a:tcPr marL="68580" marR="68580" marT="34290" marB="34290"/>
                    </a:tc>
                    <a:tc>
                      <a:txBody>
                        <a:bodyPr/>
                        <a:lstStyle/>
                        <a:p>
                          <a:pPr algn="ctr"/>
                          <a:r>
                            <a:rPr lang="ru-RU" sz="1350" dirty="0"/>
                            <a:t>3</a:t>
                          </a:r>
                        </a:p>
                      </a:txBody>
                      <a:tcPr marL="68580" marR="68580" marT="34290" marB="34290"/>
                    </a:tc>
                    <a:tc>
                      <a:txBody>
                        <a:bodyPr/>
                        <a:lstStyle/>
                        <a:p>
                          <a:r>
                            <a:rPr lang="ru-RU" sz="1350" dirty="0"/>
                            <a:t>Дульное утолщение</a:t>
                          </a:r>
                        </a:p>
                      </a:txBody>
                      <a:tcPr marL="68580" marR="68580" marT="34290" marB="34290"/>
                    </a:tc>
                    <a:extLst>
                      <a:ext uri="{0D108BD9-81ED-4DB2-BD59-A6C34878D82A}">
                        <a16:rowId xmlns:a16="http://schemas.microsoft.com/office/drawing/2014/main" val="3673994784"/>
                      </a:ext>
                    </a:extLst>
                  </a:tr>
                  <a:tr h="495300">
                    <a:tc>
                      <a:txBody>
                        <a:bodyPr/>
                        <a:lstStyle/>
                        <a:p>
                          <a:r>
                            <a:rPr lang="ru-RU" sz="1400" kern="1200" dirty="0">
                              <a:solidFill>
                                <a:schemeClr val="tx1"/>
                              </a:solidFill>
                              <a:effectLst/>
                              <a:latin typeface="+mn-lt"/>
                              <a:ea typeface="+mn-ea"/>
                              <a:cs typeface="+mn-cs"/>
                            </a:rPr>
                            <a:t>Расстояние от казенника, мм</a:t>
                          </a:r>
                          <a:endParaRPr lang="ru-RU" sz="1000" dirty="0"/>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0-545</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555-652</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672-990</a:t>
                          </a:r>
                        </a:p>
                      </a:txBody>
                      <a:tcPr marL="68580" marR="68580" marT="34290" marB="34290"/>
                    </a:tc>
                    <a:tc>
                      <a:txBody>
                        <a:bodyPr/>
                        <a:lstStyle/>
                        <a:p>
                          <a:pPr algn="ctr"/>
                          <a:r>
                            <a:rPr lang="ru-RU" sz="1400" dirty="0">
                              <a:latin typeface="Times New Roman" panose="02020603050405020304" pitchFamily="18" charset="0"/>
                              <a:cs typeface="Times New Roman" panose="02020603050405020304" pitchFamily="18" charset="0"/>
                            </a:rPr>
                            <a:t>991-1000</a:t>
                          </a:r>
                        </a:p>
                      </a:txBody>
                      <a:tcPr marL="68580" marR="68580" marT="34290" marB="34290"/>
                    </a:tc>
                    <a:extLst>
                      <a:ext uri="{0D108BD9-81ED-4DB2-BD59-A6C34878D82A}">
                        <a16:rowId xmlns:a16="http://schemas.microsoft.com/office/drawing/2014/main" val="2974923335"/>
                      </a:ext>
                    </a:extLst>
                  </a:tr>
                  <a:tr h="281940">
                    <a:tc>
                      <a:txBody>
                        <a:bodyPr/>
                        <a:lstStyle/>
                        <a:p>
                          <a:r>
                            <a:rPr lang="ru-RU" sz="1400" kern="1200" dirty="0">
                              <a:solidFill>
                                <a:schemeClr val="tx1"/>
                              </a:solidFill>
                              <a:effectLst/>
                              <a:latin typeface="+mn-lt"/>
                              <a:ea typeface="+mn-ea"/>
                              <a:cs typeface="+mn-cs"/>
                            </a:rPr>
                            <a:t>Нагрузка, МПа</a:t>
                          </a:r>
                          <a:endParaRPr lang="ru-RU" sz="1000" dirty="0"/>
                        </a:p>
                      </a:txBody>
                      <a:tcPr marL="68580" marR="68580" marT="34290" marB="3429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85</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40,2</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30,7</a:t>
                          </a:r>
                        </a:p>
                      </a:txBody>
                      <a:tcPr marL="51435" marR="51435" marT="0" marB="0"/>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17,5</a:t>
                          </a:r>
                        </a:p>
                      </a:txBody>
                      <a:tcPr marL="51435" marR="51435" marT="0" marB="0"/>
                    </a:tc>
                    <a:extLst>
                      <a:ext uri="{0D108BD9-81ED-4DB2-BD59-A6C34878D82A}">
                        <a16:rowId xmlns:a16="http://schemas.microsoft.com/office/drawing/2014/main" val="4100939806"/>
                      </a:ext>
                    </a:extLst>
                  </a:tr>
                  <a:tr h="281940">
                    <a:tc>
                      <a:txBody>
                        <a:bodyPr/>
                        <a:lstStyle/>
                        <a:p>
                          <a:endParaRPr lang="ru-RU"/>
                        </a:p>
                      </a:txBody>
                      <a:tcPr marL="68580" marR="68580" marT="34290" marB="34290">
                        <a:blipFill>
                          <a:blip r:embed="rId4"/>
                          <a:stretch>
                            <a:fillRect l="-472" t="-376596" r="-436792" b="-134043"/>
                          </a:stretch>
                        </a:blip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66,21</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62,77</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61,98</a:t>
                          </a:r>
                        </a:p>
                      </a:txBody>
                      <a:tcPr marL="51435" marR="51435" marT="0" marB="0">
                        <a:solidFill>
                          <a:srgbClr val="FFFF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61,02</a:t>
                          </a:r>
                        </a:p>
                      </a:txBody>
                      <a:tcPr marL="51435" marR="51435" marT="0" marB="0">
                        <a:solidFill>
                          <a:srgbClr val="FFFF00"/>
                        </a:solidFill>
                      </a:tcPr>
                    </a:tc>
                    <a:extLst>
                      <a:ext uri="{0D108BD9-81ED-4DB2-BD59-A6C34878D82A}">
                        <a16:rowId xmlns:a16="http://schemas.microsoft.com/office/drawing/2014/main" val="729636890"/>
                      </a:ext>
                    </a:extLst>
                  </a:tr>
                  <a:tr h="281940">
                    <a:tc>
                      <a:txBody>
                        <a:bodyPr/>
                        <a:lstStyle/>
                        <a:p>
                          <a:endParaRPr lang="ru-RU"/>
                        </a:p>
                      </a:txBody>
                      <a:tcPr marL="68580" marR="68580" marT="34290" marB="34290">
                        <a:blipFill>
                          <a:blip r:embed="rId4"/>
                          <a:stretch>
                            <a:fillRect l="-472" t="-486957" r="-436792" b="-36957"/>
                          </a:stretch>
                        </a:blip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66,27</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62,82</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62,02</a:t>
                          </a:r>
                        </a:p>
                      </a:txBody>
                      <a:tcPr marL="51435" marR="51435" marT="0" marB="0">
                        <a:solidFill>
                          <a:srgbClr val="FF0000"/>
                        </a:solidFill>
                      </a:tcPr>
                    </a:tc>
                    <a:tc>
                      <a:txBody>
                        <a:bodyPr/>
                        <a:lstStyle/>
                        <a:p>
                          <a:pPr marR="147320" indent="450215" algn="ctr">
                            <a:lnSpc>
                              <a:spcPct val="150000"/>
                            </a:lnSpc>
                            <a:spcBef>
                              <a:spcPts val="5"/>
                            </a:spcBef>
                            <a:spcAft>
                              <a:spcPts val="0"/>
                            </a:spcAft>
                            <a:tabLst>
                              <a:tab pos="106680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61,05</a:t>
                          </a:r>
                        </a:p>
                      </a:txBody>
                      <a:tcPr marL="51435" marR="51435" marT="0" marB="0">
                        <a:solidFill>
                          <a:srgbClr val="FF0000"/>
                        </a:solidFill>
                      </a:tcPr>
                    </a:tc>
                    <a:extLst>
                      <a:ext uri="{0D108BD9-81ED-4DB2-BD59-A6C34878D82A}">
                        <a16:rowId xmlns:a16="http://schemas.microsoft.com/office/drawing/2014/main" val="37558753"/>
                      </a:ext>
                    </a:extLst>
                  </a:tr>
                </a:tbl>
              </a:graphicData>
            </a:graphic>
          </p:graphicFrame>
        </mc:Fallback>
      </mc:AlternateContent>
      <p:sp>
        <p:nvSpPr>
          <p:cNvPr id="7" name="Прямоугольник 6">
            <a:extLst>
              <a:ext uri="{FF2B5EF4-FFF2-40B4-BE49-F238E27FC236}">
                <a16:creationId xmlns:a16="http://schemas.microsoft.com/office/drawing/2014/main" id="{416C7823-C4C9-481B-B7B2-4B98970C07B3}"/>
              </a:ext>
            </a:extLst>
          </p:cNvPr>
          <p:cNvSpPr/>
          <p:nvPr/>
        </p:nvSpPr>
        <p:spPr>
          <a:xfrm>
            <a:off x="5924311" y="4050199"/>
            <a:ext cx="2722412" cy="300082"/>
          </a:xfrm>
          <a:prstGeom prst="rect">
            <a:avLst/>
          </a:prstGeom>
        </p:spPr>
        <p:txBody>
          <a:bodyPr wrap="none">
            <a:spAutoFit/>
          </a:bodyPr>
          <a:lstStyle/>
          <a:p>
            <a:pPr algn="r"/>
            <a:r>
              <a:rPr lang="ru-RU" sz="1350" dirty="0"/>
              <a:t>Таблица 2. Результат оптимизации</a:t>
            </a:r>
          </a:p>
        </p:txBody>
      </p:sp>
      <p:sp>
        <p:nvSpPr>
          <p:cNvPr id="8" name="Прямоугольник 7">
            <a:extLst>
              <a:ext uri="{FF2B5EF4-FFF2-40B4-BE49-F238E27FC236}">
                <a16:creationId xmlns:a16="http://schemas.microsoft.com/office/drawing/2014/main" id="{14BB9929-3F39-428E-A4F5-AA2DE5A0C3B1}"/>
              </a:ext>
            </a:extLst>
          </p:cNvPr>
          <p:cNvSpPr/>
          <p:nvPr/>
        </p:nvSpPr>
        <p:spPr>
          <a:xfrm>
            <a:off x="0" y="5531461"/>
            <a:ext cx="1999509" cy="923330"/>
          </a:xfrm>
          <a:prstGeom prst="rect">
            <a:avLst/>
          </a:prstGeom>
        </p:spPr>
        <p:txBody>
          <a:bodyPr wrap="square">
            <a:spAutoFit/>
          </a:bodyPr>
          <a:lstStyle/>
          <a:p>
            <a:r>
              <a:rPr lang="ru-RU" sz="1350" dirty="0" err="1">
                <a:solidFill>
                  <a:srgbClr val="FFFF00"/>
                </a:solidFill>
                <a:highlight>
                  <a:srgbClr val="FFFF00"/>
                </a:highlight>
              </a:rPr>
              <a:t>аааа</a:t>
            </a:r>
            <a:r>
              <a:rPr lang="ru-RU" sz="1350" dirty="0">
                <a:solidFill>
                  <a:srgbClr val="FFFF00"/>
                </a:solidFill>
                <a:highlight>
                  <a:srgbClr val="FFFF00"/>
                </a:highlight>
              </a:rPr>
              <a:t> </a:t>
            </a:r>
            <a:r>
              <a:rPr lang="ru-RU" sz="1350" dirty="0"/>
              <a:t>– ствол из стали</a:t>
            </a:r>
          </a:p>
          <a:p>
            <a:r>
              <a:rPr lang="ru-RU" sz="1350" dirty="0" err="1">
                <a:solidFill>
                  <a:srgbClr val="FF0000"/>
                </a:solidFill>
                <a:highlight>
                  <a:srgbClr val="FF0000"/>
                </a:highlight>
              </a:rPr>
              <a:t>аааа</a:t>
            </a:r>
            <a:r>
              <a:rPr lang="ru-RU" sz="1350" dirty="0">
                <a:solidFill>
                  <a:srgbClr val="FF0000"/>
                </a:solidFill>
                <a:highlight>
                  <a:srgbClr val="FF0000"/>
                </a:highlight>
              </a:rPr>
              <a:t> </a:t>
            </a:r>
            <a:r>
              <a:rPr lang="ru-RU" sz="1350" dirty="0"/>
              <a:t>– ствол из титанового сплава</a:t>
            </a:r>
          </a:p>
          <a:p>
            <a:endParaRPr lang="ru-RU" sz="1350" dirty="0"/>
          </a:p>
        </p:txBody>
      </p:sp>
      <p:sp>
        <p:nvSpPr>
          <p:cNvPr id="5" name="Номер слайда 4">
            <a:extLst>
              <a:ext uri="{FF2B5EF4-FFF2-40B4-BE49-F238E27FC236}">
                <a16:creationId xmlns:a16="http://schemas.microsoft.com/office/drawing/2014/main" id="{D81B4AA4-4E49-1CB3-E2CF-EF2A39DFE1F4}"/>
              </a:ext>
            </a:extLst>
          </p:cNvPr>
          <p:cNvSpPr>
            <a:spLocks noGrp="1"/>
          </p:cNvSpPr>
          <p:nvPr>
            <p:ph type="sldNum" sz="quarter" idx="12"/>
          </p:nvPr>
        </p:nvSpPr>
        <p:spPr/>
        <p:txBody>
          <a:bodyPr/>
          <a:lstStyle/>
          <a:p>
            <a:fld id="{16DE10BE-1523-4E39-9DE1-6A86857F7259}" type="slidenum">
              <a:rPr lang="ru-RU" smtClean="0"/>
              <a:t>7</a:t>
            </a:fld>
            <a:endParaRPr lang="ru-RU"/>
          </a:p>
        </p:txBody>
      </p:sp>
    </p:spTree>
    <p:extLst>
      <p:ext uri="{BB962C8B-B14F-4D97-AF65-F5344CB8AC3E}">
        <p14:creationId xmlns:p14="http://schemas.microsoft.com/office/powerpoint/2010/main" val="54283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267AA-7F5A-41DB-AD0A-98A37EB52E3D}"/>
              </a:ext>
            </a:extLst>
          </p:cNvPr>
          <p:cNvSpPr>
            <a:spLocks noGrp="1"/>
          </p:cNvSpPr>
          <p:nvPr>
            <p:ph type="title"/>
          </p:nvPr>
        </p:nvSpPr>
        <p:spPr>
          <a:xfrm>
            <a:off x="628650" y="228077"/>
            <a:ext cx="7886700" cy="994172"/>
          </a:xfrm>
        </p:spPr>
        <p:txBody>
          <a:bodyPr>
            <a:normAutofit/>
          </a:bodyPr>
          <a:lstStyle/>
          <a:p>
            <a:pPr algn="ctr"/>
            <a:r>
              <a:rPr lang="ru-RU" sz="2400" dirty="0">
                <a:latin typeface="Times New Roman" panose="02020603050405020304" pitchFamily="18" charset="0"/>
                <a:cs typeface="Times New Roman" panose="02020603050405020304" pitchFamily="18" charset="0"/>
              </a:rPr>
              <a:t>Аппроксимация функции распределения давления пороховых газов в стволе</a:t>
            </a:r>
          </a:p>
        </p:txBody>
      </p:sp>
      <p:pic>
        <p:nvPicPr>
          <p:cNvPr id="2050" name="Рисунок 45">
            <a:extLst>
              <a:ext uri="{FF2B5EF4-FFF2-40B4-BE49-F238E27FC236}">
                <a16:creationId xmlns:a16="http://schemas.microsoft.com/office/drawing/2014/main" id="{FF7E110F-B1E6-48EE-A2B6-0696F1EE1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0" t="30518" r="27216" b="8888"/>
          <a:stretch/>
        </p:blipFill>
        <p:spPr bwMode="auto">
          <a:xfrm>
            <a:off x="173287" y="1953946"/>
            <a:ext cx="4402170" cy="24926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FD8D92D6-538B-4104-8404-06433BC55221}"/>
              </a:ext>
            </a:extLst>
          </p:cNvPr>
          <p:cNvSpPr>
            <a:spLocks noChangeArrowheads="1"/>
          </p:cNvSpPr>
          <p:nvPr/>
        </p:nvSpPr>
        <p:spPr bwMode="auto">
          <a:xfrm>
            <a:off x="649285" y="4513387"/>
            <a:ext cx="34501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066800" algn="l"/>
              </a:tabLst>
              <a:defRPr>
                <a:solidFill>
                  <a:schemeClr val="tx1"/>
                </a:solidFill>
                <a:latin typeface="Arial" panose="020B0604020202020204" pitchFamily="34" charset="0"/>
              </a:defRPr>
            </a:lvl1pPr>
            <a:lvl2pPr eaLnBrk="0" fontAlgn="base" hangingPunct="0">
              <a:spcBef>
                <a:spcPct val="0"/>
              </a:spcBef>
              <a:spcAft>
                <a:spcPct val="0"/>
              </a:spcAft>
              <a:tabLst>
                <a:tab pos="1066800" algn="l"/>
              </a:tabLst>
              <a:defRPr>
                <a:solidFill>
                  <a:schemeClr val="tx1"/>
                </a:solidFill>
                <a:latin typeface="Arial" panose="020B0604020202020204" pitchFamily="34" charset="0"/>
              </a:defRPr>
            </a:lvl2pPr>
            <a:lvl3pPr eaLnBrk="0" fontAlgn="base" hangingPunct="0">
              <a:spcBef>
                <a:spcPct val="0"/>
              </a:spcBef>
              <a:spcAft>
                <a:spcPct val="0"/>
              </a:spcAft>
              <a:tabLst>
                <a:tab pos="1066800" algn="l"/>
              </a:tabLst>
              <a:defRPr>
                <a:solidFill>
                  <a:schemeClr val="tx1"/>
                </a:solidFill>
                <a:latin typeface="Arial" panose="020B0604020202020204" pitchFamily="34" charset="0"/>
              </a:defRPr>
            </a:lvl3pPr>
            <a:lvl4pPr eaLnBrk="0" fontAlgn="base" hangingPunct="0">
              <a:spcBef>
                <a:spcPct val="0"/>
              </a:spcBef>
              <a:spcAft>
                <a:spcPct val="0"/>
              </a:spcAft>
              <a:tabLst>
                <a:tab pos="1066800" algn="l"/>
              </a:tabLst>
              <a:defRPr>
                <a:solidFill>
                  <a:schemeClr val="tx1"/>
                </a:solidFill>
                <a:latin typeface="Arial" panose="020B0604020202020204" pitchFamily="34" charset="0"/>
              </a:defRPr>
            </a:lvl4pPr>
            <a:lvl5pPr eaLnBrk="0" fontAlgn="base" hangingPunct="0">
              <a:spcBef>
                <a:spcPct val="0"/>
              </a:spcBef>
              <a:spcAft>
                <a:spcPct val="0"/>
              </a:spcAft>
              <a:tabLst>
                <a:tab pos="1066800" algn="l"/>
              </a:tabLst>
              <a:defRPr>
                <a:solidFill>
                  <a:schemeClr val="tx1"/>
                </a:solidFill>
                <a:latin typeface="Arial" panose="020B0604020202020204" pitchFamily="34" charset="0"/>
              </a:defRPr>
            </a:lvl5pPr>
            <a:lvl6pPr eaLnBrk="0" fontAlgn="base" hangingPunct="0">
              <a:spcBef>
                <a:spcPct val="0"/>
              </a:spcBef>
              <a:spcAft>
                <a:spcPct val="0"/>
              </a:spcAft>
              <a:tabLst>
                <a:tab pos="1066800" algn="l"/>
              </a:tabLst>
              <a:defRPr>
                <a:solidFill>
                  <a:schemeClr val="tx1"/>
                </a:solidFill>
                <a:latin typeface="Arial" panose="020B0604020202020204" pitchFamily="34" charset="0"/>
              </a:defRPr>
            </a:lvl6pPr>
            <a:lvl7pPr eaLnBrk="0" fontAlgn="base" hangingPunct="0">
              <a:spcBef>
                <a:spcPct val="0"/>
              </a:spcBef>
              <a:spcAft>
                <a:spcPct val="0"/>
              </a:spcAft>
              <a:tabLst>
                <a:tab pos="1066800" algn="l"/>
              </a:tabLst>
              <a:defRPr>
                <a:solidFill>
                  <a:schemeClr val="tx1"/>
                </a:solidFill>
                <a:latin typeface="Arial" panose="020B0604020202020204" pitchFamily="34" charset="0"/>
              </a:defRPr>
            </a:lvl7pPr>
            <a:lvl8pPr eaLnBrk="0" fontAlgn="base" hangingPunct="0">
              <a:spcBef>
                <a:spcPct val="0"/>
              </a:spcBef>
              <a:spcAft>
                <a:spcPct val="0"/>
              </a:spcAft>
              <a:tabLst>
                <a:tab pos="1066800" algn="l"/>
              </a:tabLst>
              <a:defRPr>
                <a:solidFill>
                  <a:schemeClr val="tx1"/>
                </a:solidFill>
                <a:latin typeface="Arial" panose="020B0604020202020204" pitchFamily="34" charset="0"/>
              </a:defRPr>
            </a:lvl8pPr>
            <a:lvl9pPr eaLnBrk="0" fontAlgn="base" hangingPunct="0">
              <a:spcBef>
                <a:spcPct val="0"/>
              </a:spcBef>
              <a:spcAft>
                <a:spcPct val="0"/>
              </a:spcAft>
              <a:tabLst>
                <a:tab pos="1066800" algn="l"/>
              </a:tabLst>
              <a:defRPr>
                <a:solidFill>
                  <a:schemeClr val="tx1"/>
                </a:solidFill>
                <a:latin typeface="Arial" panose="020B0604020202020204" pitchFamily="34" charset="0"/>
              </a:defRPr>
            </a:lvl9pPr>
          </a:lstStyle>
          <a:p>
            <a:pPr indent="338138" algn="just" defTabSz="685800">
              <a:tabLst>
                <a:tab pos="800100" algn="l"/>
              </a:tabLst>
            </a:pPr>
            <a:r>
              <a:rPr lang="ru-RU" altLang="ru-RU" sz="1350" dirty="0">
                <a:latin typeface="Times New Roman" panose="02020603050405020304" pitchFamily="18" charset="0"/>
                <a:ea typeface="Times New Roman" panose="02020603050405020304" pitchFamily="18" charset="0"/>
                <a:cs typeface="Times New Roman" panose="02020603050405020304" pitchFamily="18" charset="0"/>
              </a:rPr>
              <a:t>Рисунок 7. Баллистический расчет</a:t>
            </a:r>
            <a:endParaRPr lang="ru-RU" altLang="ru-RU" sz="135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4">
                <a:extLst>
                  <a:ext uri="{FF2B5EF4-FFF2-40B4-BE49-F238E27FC236}">
                    <a16:creationId xmlns:a16="http://schemas.microsoft.com/office/drawing/2014/main" id="{4FADF05F-830C-4506-8008-923D2C1C5A7A}"/>
                  </a:ext>
                </a:extLst>
              </p:cNvPr>
              <p:cNvSpPr>
                <a:spLocks noChangeArrowheads="1"/>
              </p:cNvSpPr>
              <p:nvPr/>
            </p:nvSpPr>
            <p:spPr bwMode="auto">
              <a:xfrm>
                <a:off x="4186558" y="4509477"/>
                <a:ext cx="4956870" cy="700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indent="450850" eaLnBrk="0" fontAlgn="base" hangingPunct="0">
                  <a:spcBef>
                    <a:spcPct val="0"/>
                  </a:spcBef>
                  <a:spcAft>
                    <a:spcPct val="0"/>
                  </a:spcAft>
                  <a:tabLst>
                    <a:tab pos="1066800" algn="l"/>
                  </a:tabLst>
                  <a:defRPr>
                    <a:solidFill>
                      <a:schemeClr val="tx1"/>
                    </a:solidFill>
                    <a:latin typeface="Arial" panose="020B0604020202020204" pitchFamily="34" charset="0"/>
                  </a:defRPr>
                </a:lvl1pPr>
                <a:lvl2pPr eaLnBrk="0" fontAlgn="base" hangingPunct="0">
                  <a:spcBef>
                    <a:spcPct val="0"/>
                  </a:spcBef>
                  <a:spcAft>
                    <a:spcPct val="0"/>
                  </a:spcAft>
                  <a:tabLst>
                    <a:tab pos="1066800" algn="l"/>
                  </a:tabLst>
                  <a:defRPr>
                    <a:solidFill>
                      <a:schemeClr val="tx1"/>
                    </a:solidFill>
                    <a:latin typeface="Arial" panose="020B0604020202020204" pitchFamily="34" charset="0"/>
                  </a:defRPr>
                </a:lvl2pPr>
                <a:lvl3pPr eaLnBrk="0" fontAlgn="base" hangingPunct="0">
                  <a:spcBef>
                    <a:spcPct val="0"/>
                  </a:spcBef>
                  <a:spcAft>
                    <a:spcPct val="0"/>
                  </a:spcAft>
                  <a:tabLst>
                    <a:tab pos="1066800" algn="l"/>
                  </a:tabLst>
                  <a:defRPr>
                    <a:solidFill>
                      <a:schemeClr val="tx1"/>
                    </a:solidFill>
                    <a:latin typeface="Arial" panose="020B0604020202020204" pitchFamily="34" charset="0"/>
                  </a:defRPr>
                </a:lvl3pPr>
                <a:lvl4pPr eaLnBrk="0" fontAlgn="base" hangingPunct="0">
                  <a:spcBef>
                    <a:spcPct val="0"/>
                  </a:spcBef>
                  <a:spcAft>
                    <a:spcPct val="0"/>
                  </a:spcAft>
                  <a:tabLst>
                    <a:tab pos="1066800" algn="l"/>
                  </a:tabLst>
                  <a:defRPr>
                    <a:solidFill>
                      <a:schemeClr val="tx1"/>
                    </a:solidFill>
                    <a:latin typeface="Arial" panose="020B0604020202020204" pitchFamily="34" charset="0"/>
                  </a:defRPr>
                </a:lvl4pPr>
                <a:lvl5pPr eaLnBrk="0" fontAlgn="base" hangingPunct="0">
                  <a:spcBef>
                    <a:spcPct val="0"/>
                  </a:spcBef>
                  <a:spcAft>
                    <a:spcPct val="0"/>
                  </a:spcAft>
                  <a:tabLst>
                    <a:tab pos="1066800" algn="l"/>
                  </a:tabLst>
                  <a:defRPr>
                    <a:solidFill>
                      <a:schemeClr val="tx1"/>
                    </a:solidFill>
                    <a:latin typeface="Arial" panose="020B0604020202020204" pitchFamily="34" charset="0"/>
                  </a:defRPr>
                </a:lvl5pPr>
                <a:lvl6pPr eaLnBrk="0" fontAlgn="base" hangingPunct="0">
                  <a:spcBef>
                    <a:spcPct val="0"/>
                  </a:spcBef>
                  <a:spcAft>
                    <a:spcPct val="0"/>
                  </a:spcAft>
                  <a:tabLst>
                    <a:tab pos="1066800" algn="l"/>
                  </a:tabLst>
                  <a:defRPr>
                    <a:solidFill>
                      <a:schemeClr val="tx1"/>
                    </a:solidFill>
                    <a:latin typeface="Arial" panose="020B0604020202020204" pitchFamily="34" charset="0"/>
                  </a:defRPr>
                </a:lvl6pPr>
                <a:lvl7pPr eaLnBrk="0" fontAlgn="base" hangingPunct="0">
                  <a:spcBef>
                    <a:spcPct val="0"/>
                  </a:spcBef>
                  <a:spcAft>
                    <a:spcPct val="0"/>
                  </a:spcAft>
                  <a:tabLst>
                    <a:tab pos="1066800" algn="l"/>
                  </a:tabLst>
                  <a:defRPr>
                    <a:solidFill>
                      <a:schemeClr val="tx1"/>
                    </a:solidFill>
                    <a:latin typeface="Arial" panose="020B0604020202020204" pitchFamily="34" charset="0"/>
                  </a:defRPr>
                </a:lvl7pPr>
                <a:lvl8pPr eaLnBrk="0" fontAlgn="base" hangingPunct="0">
                  <a:spcBef>
                    <a:spcPct val="0"/>
                  </a:spcBef>
                  <a:spcAft>
                    <a:spcPct val="0"/>
                  </a:spcAft>
                  <a:tabLst>
                    <a:tab pos="1066800" algn="l"/>
                  </a:tabLst>
                  <a:defRPr>
                    <a:solidFill>
                      <a:schemeClr val="tx1"/>
                    </a:solidFill>
                    <a:latin typeface="Arial" panose="020B0604020202020204" pitchFamily="34" charset="0"/>
                  </a:defRPr>
                </a:lvl8pPr>
                <a:lvl9pPr eaLnBrk="0" fontAlgn="base" hangingPunct="0">
                  <a:spcBef>
                    <a:spcPct val="0"/>
                  </a:spcBef>
                  <a:spcAft>
                    <a:spcPct val="0"/>
                  </a:spcAft>
                  <a:tabLst>
                    <a:tab pos="1066800" algn="l"/>
                  </a:tabLst>
                  <a:defRPr>
                    <a:solidFill>
                      <a:schemeClr val="tx1"/>
                    </a:solidFill>
                    <a:latin typeface="Arial" panose="020B0604020202020204" pitchFamily="34" charset="0"/>
                  </a:defRPr>
                </a:lvl9pPr>
              </a:lstStyle>
              <a:p>
                <a:pPr indent="338138" algn="just" defTabSz="685800">
                  <a:tabLst>
                    <a:tab pos="800100" algn="l"/>
                  </a:tabLst>
                </a:pPr>
                <a:r>
                  <a:rPr lang="ru-RU" altLang="ru-RU" sz="1350" dirty="0">
                    <a:latin typeface="Times New Roman" panose="02020603050405020304" pitchFamily="18" charset="0"/>
                    <a:ea typeface="Times New Roman" panose="02020603050405020304" pitchFamily="18" charset="0"/>
                    <a:cs typeface="Times New Roman" panose="02020603050405020304" pitchFamily="18" charset="0"/>
                  </a:rPr>
                  <a:t>Рисунок 8. Функция давления в зависимости от координаты.</a:t>
                </a:r>
                <a:endParaRPr lang="ru-RU" altLang="ru-RU" sz="1350" dirty="0">
                  <a:latin typeface="Times New Roman" panose="02020603050405020304" pitchFamily="18" charset="0"/>
                  <a:cs typeface="Times New Roman" panose="02020603050405020304" pitchFamily="18" charset="0"/>
                </a:endParaRPr>
              </a:p>
              <a:p>
                <a:pPr indent="338138" algn="just" defTabSz="685800">
                  <a:tabLst>
                    <a:tab pos="800100" algn="l"/>
                  </a:tabLst>
                </a:pPr>
                <a:r>
                  <a:rPr lang="ru-RU" altLang="ru-RU" sz="1350" i="1" dirty="0">
                    <a:latin typeface="Times New Roman" panose="02020603050405020304" pitchFamily="18" charset="0"/>
                    <a:ea typeface="Times New Roman" panose="02020603050405020304" pitchFamily="18" charset="0"/>
                    <a:cs typeface="Times New Roman" panose="02020603050405020304" pitchFamily="18" charset="0"/>
                  </a:rPr>
                  <a:t>y</a:t>
                </a:r>
                <a:r>
                  <a:rPr lang="ru-RU" altLang="ru-RU" sz="1350" dirty="0">
                    <a:latin typeface="Times New Roman" panose="02020603050405020304" pitchFamily="18" charset="0"/>
                    <a:ea typeface="Times New Roman" panose="02020603050405020304" pitchFamily="18" charset="0"/>
                    <a:cs typeface="Times New Roman" panose="02020603050405020304" pitchFamily="18" charset="0"/>
                  </a:rPr>
                  <a:t>=733899</a:t>
                </a:r>
                <a14:m>
                  <m:oMath xmlns:m="http://schemas.openxmlformats.org/officeDocument/2006/math">
                    <m:sSup>
                      <m:sSupPr>
                        <m:ctrlPr>
                          <a:rPr lang="ru-RU" sz="1350" i="1">
                            <a:latin typeface="Cambria Math" panose="02040503050406030204" pitchFamily="18" charset="0"/>
                          </a:rPr>
                        </m:ctrlPr>
                      </m:sSupPr>
                      <m:e>
                        <m:r>
                          <a:rPr lang="en-US" sz="1350" b="0" i="1" smtClean="0">
                            <a:latin typeface="Cambria Math" panose="02040503050406030204" pitchFamily="18" charset="0"/>
                          </a:rPr>
                          <m:t>𝑥</m:t>
                        </m:r>
                      </m:e>
                      <m:sup>
                        <m:r>
                          <a:rPr lang="en-US" sz="1350" b="0" i="1" smtClean="0">
                            <a:latin typeface="Cambria Math" panose="02040503050406030204" pitchFamily="18" charset="0"/>
                          </a:rPr>
                          <m:t>−1.549</m:t>
                        </m:r>
                      </m:sup>
                    </m:sSup>
                    <m:r>
                      <a:rPr lang="ru-RU" sz="1350" i="1">
                        <a:latin typeface="Cambria Math" panose="02040503050406030204" pitchFamily="18" charset="0"/>
                      </a:rPr>
                      <m:t> </m:t>
                    </m:r>
                  </m:oMath>
                </a14:m>
                <a:r>
                  <a:rPr lang="en-US" altLang="ru-RU" sz="1350"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350" dirty="0">
                    <a:latin typeface="Times New Roman" panose="02020603050405020304" pitchFamily="18" charset="0"/>
                    <a:ea typeface="Times New Roman" panose="02020603050405020304" pitchFamily="18" charset="0"/>
                    <a:cs typeface="Times New Roman" panose="02020603050405020304" pitchFamily="18" charset="0"/>
                  </a:rPr>
                  <a:t>при </a:t>
                </a:r>
                <a:r>
                  <a:rPr lang="ru-RU" altLang="ru-RU" sz="1350" i="1" dirty="0">
                    <a:latin typeface="Times New Roman" panose="02020603050405020304" pitchFamily="18" charset="0"/>
                    <a:ea typeface="Times New Roman" panose="02020603050405020304" pitchFamily="18" charset="0"/>
                    <a:cs typeface="Times New Roman" panose="02020603050405020304" pitchFamily="18" charset="0"/>
                  </a:rPr>
                  <a:t>x</a:t>
                </a:r>
                <a:r>
                  <a:rPr lang="ru-RU" altLang="ru-RU" sz="1350" dirty="0">
                    <a:latin typeface="Times New Roman" panose="02020603050405020304" pitchFamily="18" charset="0"/>
                    <a:ea typeface="Times New Roman" panose="02020603050405020304" pitchFamily="18" charset="0"/>
                    <a:cs typeface="Times New Roman" panose="02020603050405020304" pitchFamily="18" charset="0"/>
                  </a:rPr>
                  <a:t>≥457</a:t>
                </a:r>
                <a:endParaRPr lang="ru-RU" altLang="ru-RU" sz="1350" dirty="0">
                  <a:latin typeface="Times New Roman" panose="02020603050405020304" pitchFamily="18" charset="0"/>
                  <a:cs typeface="Times New Roman" panose="02020603050405020304" pitchFamily="18" charset="0"/>
                </a:endParaRPr>
              </a:p>
              <a:p>
                <a:pPr indent="338138" algn="just" defTabSz="685800">
                  <a:tabLst>
                    <a:tab pos="800100" algn="l"/>
                  </a:tabLst>
                </a:pPr>
                <a:r>
                  <a:rPr lang="ru-RU" altLang="ru-RU" sz="1350" i="1" dirty="0">
                    <a:latin typeface="Times New Roman" panose="02020603050405020304" pitchFamily="18" charset="0"/>
                    <a:ea typeface="Times New Roman" panose="02020603050405020304" pitchFamily="18" charset="0"/>
                    <a:cs typeface="Times New Roman" panose="02020603050405020304" pitchFamily="18" charset="0"/>
                  </a:rPr>
                  <a:t>y</a:t>
                </a:r>
                <a14:m>
                  <m:oMath xmlns:m="http://schemas.openxmlformats.org/officeDocument/2006/math">
                    <m:r>
                      <a:rPr lang="ru-RU" sz="1350">
                        <a:latin typeface="Cambria Math" panose="02040503050406030204" pitchFamily="18" charset="0"/>
                      </a:rPr>
                      <m:t>=</m:t>
                    </m:r>
                    <m:r>
                      <a:rPr lang="ru-RU" sz="1350" i="1">
                        <a:latin typeface="Cambria Math" panose="02040503050406030204" pitchFamily="18" charset="0"/>
                      </a:rPr>
                      <m:t>−</m:t>
                    </m:r>
                    <m:r>
                      <a:rPr lang="ru-RU" sz="1350">
                        <a:latin typeface="Cambria Math" panose="02040503050406030204" pitchFamily="18" charset="0"/>
                      </a:rPr>
                      <m:t>0,0038</m:t>
                    </m:r>
                    <m:r>
                      <m:rPr>
                        <m:sty m:val="p"/>
                      </m:rPr>
                      <a:rPr lang="ru-RU" sz="1350">
                        <a:latin typeface="Cambria Math" panose="02040503050406030204" pitchFamily="18" charset="0"/>
                      </a:rPr>
                      <m:t>x</m:t>
                    </m:r>
                    <m:r>
                      <a:rPr lang="ru-RU" sz="1350" i="1">
                        <a:latin typeface="Cambria Math" panose="02040503050406030204" pitchFamily="18" charset="0"/>
                      </a:rPr>
                      <m:t>+</m:t>
                    </m:r>
                    <m:r>
                      <a:rPr lang="ru-RU" sz="1350">
                        <a:latin typeface="Cambria Math" panose="02040503050406030204" pitchFamily="18" charset="0"/>
                      </a:rPr>
                      <m:t>85.103 </m:t>
                    </m:r>
                  </m:oMath>
                </a14:m>
                <a:r>
                  <a:rPr lang="ru-RU" altLang="ru-RU" sz="1350" dirty="0">
                    <a:latin typeface="Times New Roman" panose="02020603050405020304" pitchFamily="18" charset="0"/>
                    <a:ea typeface="Times New Roman" panose="02020603050405020304" pitchFamily="18" charset="0"/>
                    <a:cs typeface="Times New Roman" panose="02020603050405020304" pitchFamily="18" charset="0"/>
                  </a:rPr>
                  <a:t> при </a:t>
                </a:r>
                <a:r>
                  <a:rPr lang="ru-RU" altLang="ru-RU" sz="1350" i="1" dirty="0">
                    <a:latin typeface="Times New Roman" panose="02020603050405020304" pitchFamily="18" charset="0"/>
                    <a:ea typeface="Times New Roman" panose="02020603050405020304" pitchFamily="18" charset="0"/>
                    <a:cs typeface="Times New Roman" panose="02020603050405020304" pitchFamily="18" charset="0"/>
                  </a:rPr>
                  <a:t>x</a:t>
                </a:r>
                <a:r>
                  <a:rPr lang="ru-RU" altLang="ru-RU" sz="1350" dirty="0">
                    <a:latin typeface="Times New Roman" panose="02020603050405020304" pitchFamily="18" charset="0"/>
                    <a:ea typeface="Times New Roman" panose="02020603050405020304" pitchFamily="18" charset="0"/>
                    <a:cs typeface="Times New Roman" panose="02020603050405020304" pitchFamily="18" charset="0"/>
                  </a:rPr>
                  <a:t>&lt;457</a:t>
                </a:r>
                <a:endParaRPr lang="ru-RU" altLang="ru-RU" sz="1350" dirty="0">
                  <a:latin typeface="Times New Roman" panose="02020603050405020304" pitchFamily="18" charset="0"/>
                  <a:cs typeface="Times New Roman" panose="02020603050405020304" pitchFamily="18" charset="0"/>
                </a:endParaRPr>
              </a:p>
            </p:txBody>
          </p:sp>
        </mc:Choice>
        <mc:Fallback xmlns="">
          <p:sp>
            <p:nvSpPr>
              <p:cNvPr id="7" name="Rectangle 4">
                <a:extLst>
                  <a:ext uri="{FF2B5EF4-FFF2-40B4-BE49-F238E27FC236}">
                    <a16:creationId xmlns:a16="http://schemas.microsoft.com/office/drawing/2014/main" id="{4FADF05F-830C-4506-8008-923D2C1C5A7A}"/>
                  </a:ext>
                </a:extLst>
              </p:cNvPr>
              <p:cNvSpPr>
                <a:spLocks noRot="1" noChangeAspect="1" noMove="1" noResize="1" noEditPoints="1" noAdjustHandles="1" noChangeArrowheads="1" noChangeShapeType="1" noTextEdit="1"/>
              </p:cNvSpPr>
              <p:nvPr/>
            </p:nvSpPr>
            <p:spPr bwMode="auto">
              <a:xfrm>
                <a:off x="4186558" y="4509477"/>
                <a:ext cx="4956870" cy="700320"/>
              </a:xfrm>
              <a:prstGeom prst="rect">
                <a:avLst/>
              </a:prstGeom>
              <a:blipFill>
                <a:blip r:embed="rId3"/>
                <a:stretch>
                  <a:fillRect t="-2609" b="-95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8" name="Рисунок 7">
            <a:extLst>
              <a:ext uri="{FF2B5EF4-FFF2-40B4-BE49-F238E27FC236}">
                <a16:creationId xmlns:a16="http://schemas.microsoft.com/office/drawing/2014/main" id="{236B38CF-57F5-4A02-AF00-1985102C6B19}"/>
              </a:ext>
            </a:extLst>
          </p:cNvPr>
          <p:cNvPicPr/>
          <p:nvPr/>
        </p:nvPicPr>
        <p:blipFill rotWithShape="1">
          <a:blip r:embed="rId4"/>
          <a:srcRect l="18712" t="24480" r="34427" b="14837"/>
          <a:stretch/>
        </p:blipFill>
        <p:spPr bwMode="auto">
          <a:xfrm>
            <a:off x="4791538" y="1953946"/>
            <a:ext cx="4260183" cy="2492621"/>
          </a:xfrm>
          <a:prstGeom prst="rect">
            <a:avLst/>
          </a:prstGeom>
          <a:ln>
            <a:noFill/>
          </a:ln>
          <a:extLst>
            <a:ext uri="{53640926-AAD7-44D8-BBD7-CCE9431645EC}">
              <a14:shadowObscured xmlns:a14="http://schemas.microsoft.com/office/drawing/2010/main"/>
            </a:ext>
          </a:extLst>
        </p:spPr>
      </p:pic>
      <p:sp>
        <p:nvSpPr>
          <p:cNvPr id="3" name="Номер слайда 2">
            <a:extLst>
              <a:ext uri="{FF2B5EF4-FFF2-40B4-BE49-F238E27FC236}">
                <a16:creationId xmlns:a16="http://schemas.microsoft.com/office/drawing/2014/main" id="{DCB91A1B-10DB-0E3A-5CE3-6E0E163C62DF}"/>
              </a:ext>
            </a:extLst>
          </p:cNvPr>
          <p:cNvSpPr>
            <a:spLocks noGrp="1"/>
          </p:cNvSpPr>
          <p:nvPr>
            <p:ph type="sldNum" sz="quarter" idx="12"/>
          </p:nvPr>
        </p:nvSpPr>
        <p:spPr/>
        <p:txBody>
          <a:bodyPr/>
          <a:lstStyle/>
          <a:p>
            <a:fld id="{16DE10BE-1523-4E39-9DE1-6A86857F7259}" type="slidenum">
              <a:rPr lang="ru-RU" smtClean="0"/>
              <a:t>8</a:t>
            </a:fld>
            <a:endParaRPr lang="ru-RU"/>
          </a:p>
        </p:txBody>
      </p:sp>
    </p:spTree>
    <p:extLst>
      <p:ext uri="{BB962C8B-B14F-4D97-AF65-F5344CB8AC3E}">
        <p14:creationId xmlns:p14="http://schemas.microsoft.com/office/powerpoint/2010/main" val="171881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BA5FF26-7BB1-4E92-8A75-DA5EB5A10897}"/>
              </a:ext>
            </a:extLst>
          </p:cNvPr>
          <p:cNvPicPr>
            <a:picLocks noChangeAspect="1"/>
          </p:cNvPicPr>
          <p:nvPr/>
        </p:nvPicPr>
        <p:blipFill rotWithShape="1">
          <a:blip r:embed="rId2"/>
          <a:srcRect l="16214" t="17033" r="60388" b="11625"/>
          <a:stretch/>
        </p:blipFill>
        <p:spPr>
          <a:xfrm>
            <a:off x="5319800" y="453352"/>
            <a:ext cx="3300373" cy="4245293"/>
          </a:xfrm>
          <a:prstGeom prst="rect">
            <a:avLst/>
          </a:prstGeom>
        </p:spPr>
      </p:pic>
      <p:sp>
        <p:nvSpPr>
          <p:cNvPr id="2" name="Заголовок 1">
            <a:extLst>
              <a:ext uri="{FF2B5EF4-FFF2-40B4-BE49-F238E27FC236}">
                <a16:creationId xmlns:a16="http://schemas.microsoft.com/office/drawing/2014/main" id="{7DB9D560-04B4-4430-84BD-FFEA566A750E}"/>
              </a:ext>
            </a:extLst>
          </p:cNvPr>
          <p:cNvSpPr>
            <a:spLocks noGrp="1"/>
          </p:cNvSpPr>
          <p:nvPr>
            <p:ph type="title"/>
          </p:nvPr>
        </p:nvSpPr>
        <p:spPr>
          <a:xfrm>
            <a:off x="40432" y="0"/>
            <a:ext cx="9169167" cy="1325563"/>
          </a:xfrm>
        </p:spPr>
        <p:txBody>
          <a:bodyPr>
            <a:normAutofit/>
          </a:bodyPr>
          <a:lstStyle/>
          <a:p>
            <a:r>
              <a:rPr lang="ru-RU" sz="2000" dirty="0">
                <a:latin typeface="Times New Roman" panose="02020603050405020304" pitchFamily="18" charset="0"/>
                <a:cs typeface="Times New Roman" panose="02020603050405020304" pitchFamily="18" charset="0"/>
              </a:rPr>
              <a:t>Численный эксперимент для определения НДС в программе </a:t>
            </a:r>
            <a:r>
              <a:rPr lang="en-US" sz="2000" dirty="0">
                <a:latin typeface="Times New Roman" panose="02020603050405020304" pitchFamily="18" charset="0"/>
                <a:cs typeface="Times New Roman" panose="02020603050405020304" pitchFamily="18" charset="0"/>
              </a:rPr>
              <a:t>ANSIS </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Workbench</a:t>
            </a:r>
            <a:r>
              <a:rPr lang="ru-RU" sz="2000" dirty="0">
                <a:latin typeface="Times New Roman" panose="02020603050405020304" pitchFamily="18" charset="0"/>
                <a:cs typeface="Times New Roman" panose="02020603050405020304" pitchFamily="18" charset="0"/>
              </a:rPr>
              <a:t> </a:t>
            </a:r>
            <a:endParaRPr lang="ru-RU" sz="2000" dirty="0"/>
          </a:p>
        </p:txBody>
      </p:sp>
      <p:pic>
        <p:nvPicPr>
          <p:cNvPr id="6" name="Рисунок 5">
            <a:extLst>
              <a:ext uri="{FF2B5EF4-FFF2-40B4-BE49-F238E27FC236}">
                <a16:creationId xmlns:a16="http://schemas.microsoft.com/office/drawing/2014/main" id="{E4F4C44D-69ED-40CE-B706-1DD6CF749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0" y="1010288"/>
            <a:ext cx="4720883" cy="3131422"/>
          </a:xfrm>
          <a:prstGeom prst="rect">
            <a:avLst/>
          </a:prstGeom>
        </p:spPr>
      </p:pic>
      <p:sp>
        <p:nvSpPr>
          <p:cNvPr id="7" name="TextBox 6">
            <a:extLst>
              <a:ext uri="{FF2B5EF4-FFF2-40B4-BE49-F238E27FC236}">
                <a16:creationId xmlns:a16="http://schemas.microsoft.com/office/drawing/2014/main" id="{C87C3CFF-3F46-4126-BFE4-1702161EE120}"/>
              </a:ext>
            </a:extLst>
          </p:cNvPr>
          <p:cNvSpPr txBox="1"/>
          <p:nvPr/>
        </p:nvSpPr>
        <p:spPr>
          <a:xfrm>
            <a:off x="377301" y="4578541"/>
            <a:ext cx="3330958" cy="300082"/>
          </a:xfrm>
          <a:prstGeom prst="rect">
            <a:avLst/>
          </a:prstGeom>
          <a:noFill/>
        </p:spPr>
        <p:txBody>
          <a:bodyPr wrap="square" rtlCol="0">
            <a:spAutoFit/>
          </a:bodyPr>
          <a:lstStyle/>
          <a:p>
            <a:r>
              <a:rPr lang="ru-RU" sz="1350" dirty="0"/>
              <a:t>Рисунок 9. Жестокое закрепление ствола </a:t>
            </a:r>
          </a:p>
        </p:txBody>
      </p:sp>
      <p:sp>
        <p:nvSpPr>
          <p:cNvPr id="8" name="TextBox 7">
            <a:extLst>
              <a:ext uri="{FF2B5EF4-FFF2-40B4-BE49-F238E27FC236}">
                <a16:creationId xmlns:a16="http://schemas.microsoft.com/office/drawing/2014/main" id="{16285F32-0165-4C98-AC32-6DC89BF9ECD2}"/>
              </a:ext>
            </a:extLst>
          </p:cNvPr>
          <p:cNvSpPr txBox="1"/>
          <p:nvPr/>
        </p:nvSpPr>
        <p:spPr>
          <a:xfrm>
            <a:off x="5427675" y="4578541"/>
            <a:ext cx="3084621" cy="300082"/>
          </a:xfrm>
          <a:prstGeom prst="rect">
            <a:avLst/>
          </a:prstGeom>
          <a:noFill/>
        </p:spPr>
        <p:txBody>
          <a:bodyPr wrap="square" rtlCol="0">
            <a:spAutoFit/>
          </a:bodyPr>
          <a:lstStyle/>
          <a:p>
            <a:r>
              <a:rPr lang="ru-RU" sz="1350" dirty="0"/>
              <a:t>Рисунок 10. Геометрия ствола</a:t>
            </a:r>
          </a:p>
        </p:txBody>
      </p:sp>
      <p:sp>
        <p:nvSpPr>
          <p:cNvPr id="3" name="TextBox 2">
            <a:extLst>
              <a:ext uri="{FF2B5EF4-FFF2-40B4-BE49-F238E27FC236}">
                <a16:creationId xmlns:a16="http://schemas.microsoft.com/office/drawing/2014/main" id="{04C27958-3F91-4222-BF56-3D47F8FFF2D9}"/>
              </a:ext>
            </a:extLst>
          </p:cNvPr>
          <p:cNvSpPr txBox="1"/>
          <p:nvPr/>
        </p:nvSpPr>
        <p:spPr>
          <a:xfrm>
            <a:off x="1563484" y="4878623"/>
            <a:ext cx="6735748" cy="1815882"/>
          </a:xfrm>
          <a:prstGeom prst="rect">
            <a:avLst/>
          </a:prstGeom>
          <a:noFill/>
        </p:spPr>
        <p:txBody>
          <a:bodyPr wrap="square" rtlCol="0">
            <a:spAutoFit/>
          </a:bodyPr>
          <a:lstStyle/>
          <a:p>
            <a:r>
              <a:rPr lang="ru-RU" sz="1400" b="1" dirty="0"/>
              <a:t>Исходные данные</a:t>
            </a:r>
            <a:r>
              <a:rPr lang="en-US" sz="1400" b="1" dirty="0"/>
              <a:t>:</a:t>
            </a:r>
            <a:endParaRPr lang="ru-RU" sz="1400" b="1" dirty="0"/>
          </a:p>
          <a:p>
            <a:pPr marL="285750" indent="-285750">
              <a:buFont typeface="Arial" panose="020B0604020202020204" pitchFamily="34" charset="0"/>
              <a:buChar char="•"/>
            </a:pPr>
            <a:r>
              <a:rPr lang="ru-RU" sz="1400" dirty="0"/>
              <a:t>Внутренний диаметр ствола 60 мм.</a:t>
            </a:r>
          </a:p>
          <a:p>
            <a:pPr marL="285750" indent="-285750">
              <a:buFont typeface="Arial" panose="020B0604020202020204" pitchFamily="34" charset="0"/>
              <a:buChar char="•"/>
            </a:pPr>
            <a:r>
              <a:rPr lang="ru-RU" sz="1400" dirty="0"/>
              <a:t>Концентрические кольца-элементы крепления выступают на 5 мм.</a:t>
            </a:r>
          </a:p>
          <a:p>
            <a:pPr marL="285750" indent="-285750">
              <a:buFont typeface="Arial" panose="020B0604020202020204" pitchFamily="34" charset="0"/>
              <a:buChar char="•"/>
            </a:pPr>
            <a:r>
              <a:rPr lang="ru-RU" sz="1400" dirty="0"/>
              <a:t>Утолщение у казённика –резьбовое соединение выступает на 6 мм.</a:t>
            </a:r>
          </a:p>
          <a:p>
            <a:pPr marL="285750" indent="-285750">
              <a:buFont typeface="Arial" panose="020B0604020202020204" pitchFamily="34" charset="0"/>
              <a:buChar char="•"/>
            </a:pPr>
            <a:r>
              <a:rPr lang="ru-RU" sz="1400" dirty="0"/>
              <a:t>Дульное утолщение – выступает на 1 мм. </a:t>
            </a:r>
          </a:p>
          <a:p>
            <a:pPr marL="285750" indent="-285750">
              <a:buFont typeface="Arial" panose="020B0604020202020204" pitchFamily="34" charset="0"/>
              <a:buChar char="•"/>
            </a:pPr>
            <a:r>
              <a:rPr lang="ru-RU" sz="1400" dirty="0"/>
              <a:t>Ствол жестко закреплен у казённика </a:t>
            </a:r>
          </a:p>
          <a:p>
            <a:pPr marL="285750" indent="-285750">
              <a:buFont typeface="Arial" panose="020B0604020202020204" pitchFamily="34" charset="0"/>
              <a:buChar char="•"/>
            </a:pPr>
            <a:r>
              <a:rPr lang="ru-RU" sz="1400" dirty="0"/>
              <a:t>Давление задано по ранее найденным функциям.</a:t>
            </a:r>
          </a:p>
          <a:p>
            <a:pPr marL="285750" indent="-285750">
              <a:buFont typeface="Arial" panose="020B0604020202020204" pitchFamily="34" charset="0"/>
              <a:buChar char="•"/>
            </a:pPr>
            <a:endParaRPr lang="ru-RU" sz="1400" dirty="0"/>
          </a:p>
        </p:txBody>
      </p:sp>
      <p:sp>
        <p:nvSpPr>
          <p:cNvPr id="5" name="Номер слайда 4">
            <a:extLst>
              <a:ext uri="{FF2B5EF4-FFF2-40B4-BE49-F238E27FC236}">
                <a16:creationId xmlns:a16="http://schemas.microsoft.com/office/drawing/2014/main" id="{DE1E9690-D1E8-089E-F225-7E8CF8E80B87}"/>
              </a:ext>
            </a:extLst>
          </p:cNvPr>
          <p:cNvSpPr>
            <a:spLocks noGrp="1"/>
          </p:cNvSpPr>
          <p:nvPr>
            <p:ph type="sldNum" sz="quarter" idx="12"/>
          </p:nvPr>
        </p:nvSpPr>
        <p:spPr/>
        <p:txBody>
          <a:bodyPr/>
          <a:lstStyle/>
          <a:p>
            <a:fld id="{16DE10BE-1523-4E39-9DE1-6A86857F7259}" type="slidenum">
              <a:rPr lang="ru-RU" smtClean="0"/>
              <a:t>9</a:t>
            </a:fld>
            <a:endParaRPr lang="ru-RU"/>
          </a:p>
        </p:txBody>
      </p:sp>
    </p:spTree>
    <p:extLst>
      <p:ext uri="{BB962C8B-B14F-4D97-AF65-F5344CB8AC3E}">
        <p14:creationId xmlns:p14="http://schemas.microsoft.com/office/powerpoint/2010/main" val="120224130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1668</TotalTime>
  <Words>1299</Words>
  <Application>Microsoft Office PowerPoint</Application>
  <PresentationFormat>Экран (4:3)</PresentationFormat>
  <Paragraphs>203</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Cambria Math</vt:lpstr>
      <vt:lpstr>Times New Roman</vt:lpstr>
      <vt:lpstr>Тема Office</vt:lpstr>
      <vt:lpstr>Презентация PowerPoint</vt:lpstr>
      <vt:lpstr>Актуальность, задачи, цели</vt:lpstr>
      <vt:lpstr>Упругая прочность холодного ствола</vt:lpstr>
      <vt:lpstr>Предельное давление в стволе</vt:lpstr>
      <vt:lpstr>Оптимизация методом нелинейного программирования</vt:lpstr>
      <vt:lpstr>Прочность холодного ствола</vt:lpstr>
      <vt:lpstr>Запас прочности по предельному давлению</vt:lpstr>
      <vt:lpstr>Аппроксимация функции распределения давления пороховых газов в стволе</vt:lpstr>
      <vt:lpstr>Численный эксперимент для определения НДС в программе ANSIS  Workbench </vt:lpstr>
      <vt:lpstr>Результаты численного моделирования для ствола из стали</vt:lpstr>
      <vt:lpstr>Презентация PowerPoint</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dc:title>
  <dc:creator>Воронцов Леша</dc:creator>
  <cp:lastModifiedBy>Elena Kuznecova</cp:lastModifiedBy>
  <cp:revision>66</cp:revision>
  <dcterms:created xsi:type="dcterms:W3CDTF">2021-06-15T09:58:33Z</dcterms:created>
  <dcterms:modified xsi:type="dcterms:W3CDTF">2022-06-06T06:01:27Z</dcterms:modified>
</cp:coreProperties>
</file>